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
  </p:notesMasterIdLst>
  <p:sldIdLst>
    <p:sldId id="258" r:id="rId2"/>
    <p:sldId id="259" r:id="rId3"/>
  </p:sldIdLst>
  <p:sldSz cx="6858000" cy="9906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3"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4" autoAdjust="0"/>
    <p:restoredTop sz="95652" autoAdjust="0"/>
  </p:normalViewPr>
  <p:slideViewPr>
    <p:cSldViewPr snapToGrid="0" showGuides="1">
      <p:cViewPr varScale="1">
        <p:scale>
          <a:sx n="77" d="100"/>
          <a:sy n="77" d="100"/>
        </p:scale>
        <p:origin x="2982" y="114"/>
      </p:cViewPr>
      <p:guideLst>
        <p:guide orient="horz" pos="943"/>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1F3020AF-6022-40AF-A77A-F528A10B52BD}" type="datetimeFigureOut">
              <a:rPr kumimoji="1" lang="ja-JP" altLang="en-US" smtClean="0"/>
              <a:t>2019/5/20</a:t>
            </a:fld>
            <a:endParaRPr kumimoji="1" lang="ja-JP" altLang="en-US"/>
          </a:p>
        </p:txBody>
      </p:sp>
      <p:sp>
        <p:nvSpPr>
          <p:cNvPr id="4" name="スライド イメージ プレースホルダー 3"/>
          <p:cNvSpPr>
            <a:spLocks noGrp="1" noRot="1" noChangeAspect="1"/>
          </p:cNvSpPr>
          <p:nvPr>
            <p:ph type="sldImg" idx="2"/>
          </p:nvPr>
        </p:nvSpPr>
        <p:spPr>
          <a:xfrm>
            <a:off x="3770313" y="857250"/>
            <a:ext cx="1603375"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C6BE9C7-29B7-4621-A7D7-B0184A7C5142}" type="slidenum">
              <a:rPr kumimoji="1" lang="ja-JP" altLang="en-US" smtClean="0"/>
              <a:t>‹#›</a:t>
            </a:fld>
            <a:endParaRPr kumimoji="1" lang="ja-JP" altLang="en-US"/>
          </a:p>
        </p:txBody>
      </p:sp>
    </p:spTree>
    <p:extLst>
      <p:ext uri="{BB962C8B-B14F-4D97-AF65-F5344CB8AC3E}">
        <p14:creationId xmlns:p14="http://schemas.microsoft.com/office/powerpoint/2010/main" val="2221734487"/>
      </p:ext>
    </p:extLst>
  </p:cSld>
  <p:clrMap bg1="lt1" tx1="dk1" bg2="lt2" tx2="dk2" accent1="accent1" accent2="accent2" accent3="accent3" accent4="accent4" accent5="accent5" accent6="accent6" hlink="hlink" folHlink="folHlink"/>
  <p:notesStyle>
    <a:lvl1pPr marL="0" algn="l" defTabSz="538764" rtl="0" eaLnBrk="1" latinLnBrk="0" hangingPunct="1">
      <a:defRPr kumimoji="1" sz="707" kern="1200">
        <a:solidFill>
          <a:schemeClr val="tx1"/>
        </a:solidFill>
        <a:latin typeface="+mn-lt"/>
        <a:ea typeface="+mn-ea"/>
        <a:cs typeface="+mn-cs"/>
      </a:defRPr>
    </a:lvl1pPr>
    <a:lvl2pPr marL="269382" algn="l" defTabSz="538764" rtl="0" eaLnBrk="1" latinLnBrk="0" hangingPunct="1">
      <a:defRPr kumimoji="1" sz="707" kern="1200">
        <a:solidFill>
          <a:schemeClr val="tx1"/>
        </a:solidFill>
        <a:latin typeface="+mn-lt"/>
        <a:ea typeface="+mn-ea"/>
        <a:cs typeface="+mn-cs"/>
      </a:defRPr>
    </a:lvl2pPr>
    <a:lvl3pPr marL="538764" algn="l" defTabSz="538764" rtl="0" eaLnBrk="1" latinLnBrk="0" hangingPunct="1">
      <a:defRPr kumimoji="1" sz="707" kern="1200">
        <a:solidFill>
          <a:schemeClr val="tx1"/>
        </a:solidFill>
        <a:latin typeface="+mn-lt"/>
        <a:ea typeface="+mn-ea"/>
        <a:cs typeface="+mn-cs"/>
      </a:defRPr>
    </a:lvl3pPr>
    <a:lvl4pPr marL="808147" algn="l" defTabSz="538764" rtl="0" eaLnBrk="1" latinLnBrk="0" hangingPunct="1">
      <a:defRPr kumimoji="1" sz="707" kern="1200">
        <a:solidFill>
          <a:schemeClr val="tx1"/>
        </a:solidFill>
        <a:latin typeface="+mn-lt"/>
        <a:ea typeface="+mn-ea"/>
        <a:cs typeface="+mn-cs"/>
      </a:defRPr>
    </a:lvl4pPr>
    <a:lvl5pPr marL="1077529" algn="l" defTabSz="538764" rtl="0" eaLnBrk="1" latinLnBrk="0" hangingPunct="1">
      <a:defRPr kumimoji="1" sz="707" kern="1200">
        <a:solidFill>
          <a:schemeClr val="tx1"/>
        </a:solidFill>
        <a:latin typeface="+mn-lt"/>
        <a:ea typeface="+mn-ea"/>
        <a:cs typeface="+mn-cs"/>
      </a:defRPr>
    </a:lvl5pPr>
    <a:lvl6pPr marL="1346911" algn="l" defTabSz="538764" rtl="0" eaLnBrk="1" latinLnBrk="0" hangingPunct="1">
      <a:defRPr kumimoji="1" sz="707" kern="1200">
        <a:solidFill>
          <a:schemeClr val="tx1"/>
        </a:solidFill>
        <a:latin typeface="+mn-lt"/>
        <a:ea typeface="+mn-ea"/>
        <a:cs typeface="+mn-cs"/>
      </a:defRPr>
    </a:lvl6pPr>
    <a:lvl7pPr marL="1616293" algn="l" defTabSz="538764" rtl="0" eaLnBrk="1" latinLnBrk="0" hangingPunct="1">
      <a:defRPr kumimoji="1" sz="707" kern="1200">
        <a:solidFill>
          <a:schemeClr val="tx1"/>
        </a:solidFill>
        <a:latin typeface="+mn-lt"/>
        <a:ea typeface="+mn-ea"/>
        <a:cs typeface="+mn-cs"/>
      </a:defRPr>
    </a:lvl7pPr>
    <a:lvl8pPr marL="1885676" algn="l" defTabSz="538764" rtl="0" eaLnBrk="1" latinLnBrk="0" hangingPunct="1">
      <a:defRPr kumimoji="1" sz="707" kern="1200">
        <a:solidFill>
          <a:schemeClr val="tx1"/>
        </a:solidFill>
        <a:latin typeface="+mn-lt"/>
        <a:ea typeface="+mn-ea"/>
        <a:cs typeface="+mn-cs"/>
      </a:defRPr>
    </a:lvl8pPr>
    <a:lvl9pPr marL="2155058" algn="l" defTabSz="538764" rtl="0" eaLnBrk="1" latinLnBrk="0" hangingPunct="1">
      <a:defRPr kumimoji="1" sz="70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6A8E1DB-49E2-420D-A5F7-82D3F7E7FFA3}" type="datetimeFigureOut">
              <a:rPr kumimoji="1" lang="ja-JP" altLang="en-US" smtClean="0"/>
              <a:t>2019/5/20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55D733-C8D3-49A6-AE75-3D79AB3E423D}" type="slidenum">
              <a:rPr kumimoji="1" lang="ja-JP" altLang="en-US" smtClean="0"/>
              <a:t>‹#›</a:t>
            </a:fld>
            <a:endParaRPr kumimoji="1" lang="ja-JP" altLang="en-US"/>
          </a:p>
        </p:txBody>
      </p:sp>
    </p:spTree>
    <p:extLst>
      <p:ext uri="{BB962C8B-B14F-4D97-AF65-F5344CB8AC3E}">
        <p14:creationId xmlns:p14="http://schemas.microsoft.com/office/powerpoint/2010/main" val="506600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A8E1DB-49E2-420D-A5F7-82D3F7E7FFA3}" type="datetimeFigureOut">
              <a:rPr kumimoji="1" lang="ja-JP" altLang="en-US" smtClean="0"/>
              <a:t>2019/5/20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55D733-C8D3-49A6-AE75-3D79AB3E423D}" type="slidenum">
              <a:rPr kumimoji="1" lang="ja-JP" altLang="en-US" smtClean="0"/>
              <a:t>‹#›</a:t>
            </a:fld>
            <a:endParaRPr kumimoji="1" lang="ja-JP" altLang="en-US"/>
          </a:p>
        </p:txBody>
      </p:sp>
    </p:spTree>
    <p:extLst>
      <p:ext uri="{BB962C8B-B14F-4D97-AF65-F5344CB8AC3E}">
        <p14:creationId xmlns:p14="http://schemas.microsoft.com/office/powerpoint/2010/main" val="2113761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A8E1DB-49E2-420D-A5F7-82D3F7E7FFA3}" type="datetimeFigureOut">
              <a:rPr kumimoji="1" lang="ja-JP" altLang="en-US" smtClean="0"/>
              <a:t>2019/5/20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55D733-C8D3-49A6-AE75-3D79AB3E423D}" type="slidenum">
              <a:rPr kumimoji="1" lang="ja-JP" altLang="en-US" smtClean="0"/>
              <a:t>‹#›</a:t>
            </a:fld>
            <a:endParaRPr kumimoji="1" lang="ja-JP" altLang="en-US"/>
          </a:p>
        </p:txBody>
      </p:sp>
    </p:spTree>
    <p:extLst>
      <p:ext uri="{BB962C8B-B14F-4D97-AF65-F5344CB8AC3E}">
        <p14:creationId xmlns:p14="http://schemas.microsoft.com/office/powerpoint/2010/main" val="369524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A8E1DB-49E2-420D-A5F7-82D3F7E7FFA3}" type="datetimeFigureOut">
              <a:rPr kumimoji="1" lang="ja-JP" altLang="en-US" smtClean="0"/>
              <a:t>2019/5/20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55D733-C8D3-49A6-AE75-3D79AB3E423D}" type="slidenum">
              <a:rPr kumimoji="1" lang="ja-JP" altLang="en-US" smtClean="0"/>
              <a:t>‹#›</a:t>
            </a:fld>
            <a:endParaRPr kumimoji="1" lang="ja-JP" altLang="en-US"/>
          </a:p>
        </p:txBody>
      </p:sp>
    </p:spTree>
    <p:extLst>
      <p:ext uri="{BB962C8B-B14F-4D97-AF65-F5344CB8AC3E}">
        <p14:creationId xmlns:p14="http://schemas.microsoft.com/office/powerpoint/2010/main" val="2203513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6A8E1DB-49E2-420D-A5F7-82D3F7E7FFA3}" type="datetimeFigureOut">
              <a:rPr kumimoji="1" lang="ja-JP" altLang="en-US" smtClean="0"/>
              <a:t>2019/5/20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55D733-C8D3-49A6-AE75-3D79AB3E423D}" type="slidenum">
              <a:rPr kumimoji="1" lang="ja-JP" altLang="en-US" smtClean="0"/>
              <a:t>‹#›</a:t>
            </a:fld>
            <a:endParaRPr kumimoji="1" lang="ja-JP" altLang="en-US"/>
          </a:p>
        </p:txBody>
      </p:sp>
    </p:spTree>
    <p:extLst>
      <p:ext uri="{BB962C8B-B14F-4D97-AF65-F5344CB8AC3E}">
        <p14:creationId xmlns:p14="http://schemas.microsoft.com/office/powerpoint/2010/main" val="4231298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6A8E1DB-49E2-420D-A5F7-82D3F7E7FFA3}" type="datetimeFigureOut">
              <a:rPr kumimoji="1" lang="ja-JP" altLang="en-US" smtClean="0"/>
              <a:t>2019/5/20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755D733-C8D3-49A6-AE75-3D79AB3E423D}" type="slidenum">
              <a:rPr kumimoji="1" lang="ja-JP" altLang="en-US" smtClean="0"/>
              <a:t>‹#›</a:t>
            </a:fld>
            <a:endParaRPr kumimoji="1" lang="ja-JP" altLang="en-US"/>
          </a:p>
        </p:txBody>
      </p:sp>
    </p:spTree>
    <p:extLst>
      <p:ext uri="{BB962C8B-B14F-4D97-AF65-F5344CB8AC3E}">
        <p14:creationId xmlns:p14="http://schemas.microsoft.com/office/powerpoint/2010/main" val="323541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6A8E1DB-49E2-420D-A5F7-82D3F7E7FFA3}" type="datetimeFigureOut">
              <a:rPr kumimoji="1" lang="ja-JP" altLang="en-US" smtClean="0"/>
              <a:t>2019/5/20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755D733-C8D3-49A6-AE75-3D79AB3E423D}" type="slidenum">
              <a:rPr kumimoji="1" lang="ja-JP" altLang="en-US" smtClean="0"/>
              <a:t>‹#›</a:t>
            </a:fld>
            <a:endParaRPr kumimoji="1" lang="ja-JP" altLang="en-US"/>
          </a:p>
        </p:txBody>
      </p:sp>
    </p:spTree>
    <p:extLst>
      <p:ext uri="{BB962C8B-B14F-4D97-AF65-F5344CB8AC3E}">
        <p14:creationId xmlns:p14="http://schemas.microsoft.com/office/powerpoint/2010/main" val="4027078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6A8E1DB-49E2-420D-A5F7-82D3F7E7FFA3}" type="datetimeFigureOut">
              <a:rPr kumimoji="1" lang="ja-JP" altLang="en-US" smtClean="0"/>
              <a:t>2019/5/20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755D733-C8D3-49A6-AE75-3D79AB3E423D}" type="slidenum">
              <a:rPr kumimoji="1" lang="ja-JP" altLang="en-US" smtClean="0"/>
              <a:t>‹#›</a:t>
            </a:fld>
            <a:endParaRPr kumimoji="1" lang="ja-JP" altLang="en-US"/>
          </a:p>
        </p:txBody>
      </p:sp>
    </p:spTree>
    <p:extLst>
      <p:ext uri="{BB962C8B-B14F-4D97-AF65-F5344CB8AC3E}">
        <p14:creationId xmlns:p14="http://schemas.microsoft.com/office/powerpoint/2010/main" val="803591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8E1DB-49E2-420D-A5F7-82D3F7E7FFA3}" type="datetimeFigureOut">
              <a:rPr kumimoji="1" lang="ja-JP" altLang="en-US" smtClean="0"/>
              <a:t>2019/5/20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755D733-C8D3-49A6-AE75-3D79AB3E423D}" type="slidenum">
              <a:rPr kumimoji="1" lang="ja-JP" altLang="en-US" smtClean="0"/>
              <a:t>‹#›</a:t>
            </a:fld>
            <a:endParaRPr kumimoji="1" lang="ja-JP" altLang="en-US"/>
          </a:p>
        </p:txBody>
      </p:sp>
    </p:spTree>
    <p:extLst>
      <p:ext uri="{BB962C8B-B14F-4D97-AF65-F5344CB8AC3E}">
        <p14:creationId xmlns:p14="http://schemas.microsoft.com/office/powerpoint/2010/main" val="1974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A8E1DB-49E2-420D-A5F7-82D3F7E7FFA3}" type="datetimeFigureOut">
              <a:rPr kumimoji="1" lang="ja-JP" altLang="en-US" smtClean="0"/>
              <a:t>2019/5/20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755D733-C8D3-49A6-AE75-3D79AB3E423D}" type="slidenum">
              <a:rPr kumimoji="1" lang="ja-JP" altLang="en-US" smtClean="0"/>
              <a:t>‹#›</a:t>
            </a:fld>
            <a:endParaRPr kumimoji="1" lang="ja-JP" altLang="en-US"/>
          </a:p>
        </p:txBody>
      </p:sp>
    </p:spTree>
    <p:extLst>
      <p:ext uri="{BB962C8B-B14F-4D97-AF65-F5344CB8AC3E}">
        <p14:creationId xmlns:p14="http://schemas.microsoft.com/office/powerpoint/2010/main" val="960201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A8E1DB-49E2-420D-A5F7-82D3F7E7FFA3}" type="datetimeFigureOut">
              <a:rPr kumimoji="1" lang="ja-JP" altLang="en-US" smtClean="0"/>
              <a:t>2019/5/20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755D733-C8D3-49A6-AE75-3D79AB3E423D}" type="slidenum">
              <a:rPr kumimoji="1" lang="ja-JP" altLang="en-US" smtClean="0"/>
              <a:t>‹#›</a:t>
            </a:fld>
            <a:endParaRPr kumimoji="1" lang="ja-JP" altLang="en-US"/>
          </a:p>
        </p:txBody>
      </p:sp>
    </p:spTree>
    <p:extLst>
      <p:ext uri="{BB962C8B-B14F-4D97-AF65-F5344CB8AC3E}">
        <p14:creationId xmlns:p14="http://schemas.microsoft.com/office/powerpoint/2010/main" val="24207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6A8E1DB-49E2-420D-A5F7-82D3F7E7FFA3}" type="datetimeFigureOut">
              <a:rPr kumimoji="1" lang="ja-JP" altLang="en-US" smtClean="0"/>
              <a:t>2019/5/20</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755D733-C8D3-49A6-AE75-3D79AB3E423D}" type="slidenum">
              <a:rPr kumimoji="1" lang="ja-JP" altLang="en-US" smtClean="0"/>
              <a:t>‹#›</a:t>
            </a:fld>
            <a:endParaRPr kumimoji="1" lang="ja-JP" altLang="en-US"/>
          </a:p>
        </p:txBody>
      </p:sp>
    </p:spTree>
    <p:extLst>
      <p:ext uri="{BB962C8B-B14F-4D97-AF65-F5344CB8AC3E}">
        <p14:creationId xmlns:p14="http://schemas.microsoft.com/office/powerpoint/2010/main" val="16208481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image" Target="../media/image2.jpe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B5DB980A-00FE-48F5-A63F-0E60282D8004}"/>
              </a:ext>
            </a:extLst>
          </p:cNvPr>
          <p:cNvSpPr/>
          <p:nvPr/>
        </p:nvSpPr>
        <p:spPr>
          <a:xfrm>
            <a:off x="-11242" y="0"/>
            <a:ext cx="6869242" cy="6092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5314FEA1-8F6C-4099-B2B4-60FEA53D9884}"/>
              </a:ext>
            </a:extLst>
          </p:cNvPr>
          <p:cNvPicPr>
            <a:picLocks noChangeAspect="1"/>
          </p:cNvPicPr>
          <p:nvPr/>
        </p:nvPicPr>
        <p:blipFill rotWithShape="1">
          <a:blip r:embed="rId3">
            <a:extLst>
              <a:ext uri="{28A0092B-C50C-407E-A947-70E740481C1C}">
                <a14:useLocalDpi xmlns:a14="http://schemas.microsoft.com/office/drawing/2010/main" val="0"/>
              </a:ext>
            </a:extLst>
          </a:blip>
          <a:srcRect l="19854"/>
          <a:stretch/>
        </p:blipFill>
        <p:spPr>
          <a:xfrm>
            <a:off x="114157" y="3595877"/>
            <a:ext cx="2095379" cy="1468628"/>
          </a:xfrm>
          <a:prstGeom prst="rect">
            <a:avLst/>
          </a:prstGeom>
          <a:ln>
            <a:noFill/>
          </a:ln>
          <a:effectLst>
            <a:softEdge rad="38100"/>
          </a:effectLst>
        </p:spPr>
      </p:pic>
      <p:pic>
        <p:nvPicPr>
          <p:cNvPr id="7" name="図 6">
            <a:extLst>
              <a:ext uri="{FF2B5EF4-FFF2-40B4-BE49-F238E27FC236}">
                <a16:creationId xmlns:a16="http://schemas.microsoft.com/office/drawing/2014/main" id="{EA29DDD1-723F-41BC-A47C-1E93083470F1}"/>
              </a:ext>
            </a:extLst>
          </p:cNvPr>
          <p:cNvPicPr>
            <a:picLocks noChangeAspect="1"/>
          </p:cNvPicPr>
          <p:nvPr/>
        </p:nvPicPr>
        <p:blipFill rotWithShape="1">
          <a:blip r:embed="rId4">
            <a:extLst>
              <a:ext uri="{28A0092B-C50C-407E-A947-70E740481C1C}">
                <a14:useLocalDpi xmlns:a14="http://schemas.microsoft.com/office/drawing/2010/main" val="0"/>
              </a:ext>
            </a:extLst>
          </a:blip>
          <a:srcRect l="14506" r="-1"/>
          <a:stretch/>
        </p:blipFill>
        <p:spPr>
          <a:xfrm>
            <a:off x="4040406" y="5463480"/>
            <a:ext cx="2445232" cy="1606598"/>
          </a:xfrm>
          <a:prstGeom prst="rect">
            <a:avLst/>
          </a:prstGeom>
          <a:ln>
            <a:noFill/>
          </a:ln>
          <a:effectLst>
            <a:softEdge rad="38100"/>
          </a:effectLst>
        </p:spPr>
      </p:pic>
      <p:sp>
        <p:nvSpPr>
          <p:cNvPr id="14" name="テキスト ボックス 13">
            <a:extLst>
              <a:ext uri="{FF2B5EF4-FFF2-40B4-BE49-F238E27FC236}">
                <a16:creationId xmlns:a16="http://schemas.microsoft.com/office/drawing/2014/main" id="{96F55BE6-0002-48C0-BA76-EE17602C05D1}"/>
              </a:ext>
            </a:extLst>
          </p:cNvPr>
          <p:cNvSpPr txBox="1"/>
          <p:nvPr/>
        </p:nvSpPr>
        <p:spPr>
          <a:xfrm>
            <a:off x="2156345" y="3519869"/>
            <a:ext cx="2893100" cy="1770839"/>
          </a:xfrm>
          <a:prstGeom prst="rect">
            <a:avLst/>
          </a:prstGeom>
          <a:noFill/>
        </p:spPr>
        <p:txBody>
          <a:bodyPr vert="eaVert" wrap="square" rtlCol="0">
            <a:spAutoFit/>
          </a:bodyPr>
          <a:lstStyle/>
          <a:p>
            <a:r>
              <a:rPr kumimoji="1" lang="ja-JP" altLang="en-US" sz="1600" dirty="0"/>
              <a:t>文系学部出身のＯＫＷさんは、初めてのプログラミングに戸惑いつつもチュータを質問攻めにしながら日々成長中。</a:t>
            </a:r>
            <a:endParaRPr kumimoji="1" lang="en-US" altLang="ja-JP" sz="1600" dirty="0"/>
          </a:p>
          <a:p>
            <a:r>
              <a:rPr kumimoji="1" lang="ja-JP" altLang="en-US" sz="1600" dirty="0"/>
              <a:t>お昼も一緒に食べて、仕事以外の話がメインの研修になってるかも？</a:t>
            </a:r>
            <a:endParaRPr kumimoji="1" lang="en-US" altLang="ja-JP" sz="1600" dirty="0"/>
          </a:p>
        </p:txBody>
      </p:sp>
      <p:sp>
        <p:nvSpPr>
          <p:cNvPr id="16" name="テキスト ボックス 15">
            <a:extLst>
              <a:ext uri="{FF2B5EF4-FFF2-40B4-BE49-F238E27FC236}">
                <a16:creationId xmlns:a16="http://schemas.microsoft.com/office/drawing/2014/main" id="{EE877EE9-C24C-412F-B6BE-94AD6A5C72A5}"/>
              </a:ext>
            </a:extLst>
          </p:cNvPr>
          <p:cNvSpPr txBox="1"/>
          <p:nvPr/>
        </p:nvSpPr>
        <p:spPr>
          <a:xfrm>
            <a:off x="14743" y="5419486"/>
            <a:ext cx="3877985" cy="1857944"/>
          </a:xfrm>
          <a:prstGeom prst="rect">
            <a:avLst/>
          </a:prstGeom>
          <a:noFill/>
        </p:spPr>
        <p:txBody>
          <a:bodyPr vert="eaVert" wrap="square" rtlCol="0">
            <a:spAutoFit/>
          </a:bodyPr>
          <a:lstStyle/>
          <a:p>
            <a:r>
              <a:rPr kumimoji="1" lang="ja-JP" altLang="en-US" sz="1600" dirty="0"/>
              <a:t>プログラミンは大学で経験済みのハッテ（愛称）くん。学生時代に経験した言語での研修もあり、今までの知識を活かせるのでとても楽しいとのこと。</a:t>
            </a:r>
            <a:endParaRPr kumimoji="1" lang="en-US" altLang="ja-JP" sz="1600" dirty="0"/>
          </a:p>
          <a:p>
            <a:r>
              <a:rPr kumimoji="1" lang="ja-JP" altLang="en-US" sz="1600" dirty="0"/>
              <a:t>また、新しい言語やプログラミングの裏技もたくさん学べてワクワクが止まらないそうです。</a:t>
            </a:r>
            <a:endParaRPr kumimoji="1" lang="en-US" altLang="ja-JP" sz="1600" dirty="0"/>
          </a:p>
        </p:txBody>
      </p:sp>
      <p:sp>
        <p:nvSpPr>
          <p:cNvPr id="20" name="正方形/長方形 19">
            <a:extLst>
              <a:ext uri="{FF2B5EF4-FFF2-40B4-BE49-F238E27FC236}">
                <a16:creationId xmlns:a16="http://schemas.microsoft.com/office/drawing/2014/main" id="{010F387F-BDF2-4789-ABF7-B3759E001641}"/>
              </a:ext>
            </a:extLst>
          </p:cNvPr>
          <p:cNvSpPr/>
          <p:nvPr/>
        </p:nvSpPr>
        <p:spPr>
          <a:xfrm>
            <a:off x="-11242" y="9417332"/>
            <a:ext cx="6869241" cy="4929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33D25E9-3F19-48C5-BCE0-00A7587654DF}"/>
              </a:ext>
            </a:extLst>
          </p:cNvPr>
          <p:cNvSpPr txBox="1"/>
          <p:nvPr/>
        </p:nvSpPr>
        <p:spPr>
          <a:xfrm flipH="1">
            <a:off x="391840" y="764341"/>
            <a:ext cx="4460067" cy="2576462"/>
          </a:xfrm>
          <a:prstGeom prst="rect">
            <a:avLst/>
          </a:prstGeom>
          <a:noFill/>
        </p:spPr>
        <p:txBody>
          <a:bodyPr vert="eaVert" wrap="square" rtlCol="0">
            <a:spAutoFit/>
          </a:bodyPr>
          <a:lstStyle/>
          <a:p>
            <a:r>
              <a:rPr kumimoji="1" lang="en-US" altLang="ja-JP" sz="1600" dirty="0"/>
              <a:t>4</a:t>
            </a:r>
            <a:r>
              <a:rPr kumimoji="1" lang="ja-JP" altLang="en-US" sz="1600" dirty="0"/>
              <a:t>月に技術職志望で入社された新入社員の技術研修がＳＥ部門にて</a:t>
            </a:r>
            <a:r>
              <a:rPr kumimoji="1" lang="en-US" altLang="ja-JP" sz="1600" dirty="0"/>
              <a:t>4</a:t>
            </a:r>
            <a:r>
              <a:rPr kumimoji="1" lang="ja-JP" altLang="en-US" sz="1600" dirty="0"/>
              <a:t>月</a:t>
            </a:r>
            <a:r>
              <a:rPr kumimoji="1" lang="en-US" altLang="ja-JP" sz="1600" dirty="0"/>
              <a:t>21</a:t>
            </a:r>
            <a:r>
              <a:rPr kumimoji="1" lang="ja-JP" altLang="en-US" sz="1600" dirty="0"/>
              <a:t>日より始まりました。</a:t>
            </a:r>
            <a:endParaRPr kumimoji="1" lang="en-US" altLang="ja-JP" sz="1600" dirty="0"/>
          </a:p>
          <a:p>
            <a:pPr>
              <a:spcBef>
                <a:spcPts val="600"/>
              </a:spcBef>
            </a:pPr>
            <a:r>
              <a:rPr kumimoji="1" lang="ja-JP" altLang="en-US" sz="1600" dirty="0"/>
              <a:t>当社の技術研修は文理関係なく同じスケジュールで進行します（難易度は本人の技術力によって変わります）。</a:t>
            </a:r>
            <a:endParaRPr kumimoji="1" lang="en-US" altLang="ja-JP" sz="1600" dirty="0"/>
          </a:p>
          <a:p>
            <a:r>
              <a:rPr kumimoji="1" lang="ja-JP" altLang="en-US" sz="1600" dirty="0"/>
              <a:t>入社</a:t>
            </a:r>
            <a:r>
              <a:rPr kumimoji="1" lang="en-US" altLang="ja-JP" sz="1600" dirty="0"/>
              <a:t>2</a:t>
            </a:r>
            <a:r>
              <a:rPr kumimoji="1" lang="ja-JP" altLang="en-US" sz="1600" dirty="0"/>
              <a:t>年目になるチュータ役先輩社員とともに日々切磋琢磨（悪戦苦闘？）しています。</a:t>
            </a:r>
            <a:endParaRPr kumimoji="1" lang="en-US" altLang="ja-JP" sz="1600" dirty="0"/>
          </a:p>
          <a:p>
            <a:r>
              <a:rPr kumimoji="1" lang="ja-JP" altLang="en-US" sz="1600" dirty="0"/>
              <a:t>そんな技術研修真っ最中の模様を</a:t>
            </a:r>
            <a:endParaRPr kumimoji="1" lang="en-US" altLang="ja-JP" sz="1600" dirty="0"/>
          </a:p>
          <a:p>
            <a:r>
              <a:rPr kumimoji="1" lang="ja-JP" altLang="en-US" sz="1600" dirty="0"/>
              <a:t>お伝え</a:t>
            </a:r>
            <a:endParaRPr kumimoji="1" lang="en-US" altLang="ja-JP" sz="1600" dirty="0"/>
          </a:p>
          <a:p>
            <a:r>
              <a:rPr kumimoji="1" lang="ja-JP" altLang="en-US" sz="1600" dirty="0"/>
              <a:t>します。</a:t>
            </a:r>
          </a:p>
        </p:txBody>
      </p:sp>
      <p:pic>
        <p:nvPicPr>
          <p:cNvPr id="6" name="図 5">
            <a:extLst>
              <a:ext uri="{FF2B5EF4-FFF2-40B4-BE49-F238E27FC236}">
                <a16:creationId xmlns:a16="http://schemas.microsoft.com/office/drawing/2014/main" id="{60686E80-F990-4A97-81A9-F521103F0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1004" y="9460453"/>
            <a:ext cx="1883664" cy="414406"/>
          </a:xfrm>
          <a:prstGeom prst="rect">
            <a:avLst/>
          </a:prstGeom>
        </p:spPr>
      </p:pic>
      <p:cxnSp>
        <p:nvCxnSpPr>
          <p:cNvPr id="8" name="直線コネクタ 7">
            <a:extLst>
              <a:ext uri="{FF2B5EF4-FFF2-40B4-BE49-F238E27FC236}">
                <a16:creationId xmlns:a16="http://schemas.microsoft.com/office/drawing/2014/main" id="{4B9F75C6-F575-4F79-BED2-F9C5A4B4A767}"/>
              </a:ext>
            </a:extLst>
          </p:cNvPr>
          <p:cNvCxnSpPr>
            <a:cxnSpLocks/>
          </p:cNvCxnSpPr>
          <p:nvPr/>
        </p:nvCxnSpPr>
        <p:spPr>
          <a:xfrm>
            <a:off x="88760" y="3393424"/>
            <a:ext cx="4959394"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6ADD4038-1DC1-47B1-96B4-F6A8CCE30E11}"/>
              </a:ext>
            </a:extLst>
          </p:cNvPr>
          <p:cNvCxnSpPr>
            <a:cxnSpLocks/>
          </p:cNvCxnSpPr>
          <p:nvPr/>
        </p:nvCxnSpPr>
        <p:spPr>
          <a:xfrm>
            <a:off x="114157" y="5304871"/>
            <a:ext cx="6472880"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07B188B0-3FC7-44D8-8DFD-232554E06E30}"/>
              </a:ext>
            </a:extLst>
          </p:cNvPr>
          <p:cNvCxnSpPr>
            <a:cxnSpLocks/>
          </p:cNvCxnSpPr>
          <p:nvPr/>
        </p:nvCxnSpPr>
        <p:spPr>
          <a:xfrm>
            <a:off x="163786" y="7228686"/>
            <a:ext cx="6469200"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4" name="テキスト ボックス 23">
            <a:extLst>
              <a:ext uri="{FF2B5EF4-FFF2-40B4-BE49-F238E27FC236}">
                <a16:creationId xmlns:a16="http://schemas.microsoft.com/office/drawing/2014/main" id="{FD51FD4C-50A1-4826-8DDE-B192FF176D33}"/>
              </a:ext>
            </a:extLst>
          </p:cNvPr>
          <p:cNvSpPr txBox="1"/>
          <p:nvPr/>
        </p:nvSpPr>
        <p:spPr>
          <a:xfrm>
            <a:off x="2772996" y="7326172"/>
            <a:ext cx="3882217" cy="2031325"/>
          </a:xfrm>
          <a:prstGeom prst="rect">
            <a:avLst/>
          </a:prstGeom>
          <a:noFill/>
        </p:spPr>
        <p:txBody>
          <a:bodyPr vert="eaVert" wrap="square" rtlCol="0">
            <a:spAutoFit/>
          </a:bodyPr>
          <a:lstStyle/>
          <a:p>
            <a:r>
              <a:rPr kumimoji="1" lang="ja-JP" altLang="en-US" sz="1600" dirty="0"/>
              <a:t>新人研修は座学と演習の２部構成になっており、午前中の数時間は、プログラミングや設計の基礎を講義を通じて学びます。講師は</a:t>
            </a:r>
            <a:r>
              <a:rPr kumimoji="1" lang="en-US" altLang="ja-JP" sz="1600" dirty="0"/>
              <a:t>20</a:t>
            </a:r>
            <a:r>
              <a:rPr kumimoji="1" lang="ja-JP" altLang="en-US" sz="1600" dirty="0"/>
              <a:t>代後半敏腕（？）社員です。年齢も近いので質問はとってもしやすいです。午後は自席での演習が中心。隣の席のチュータと二人三脚で課題に取り組みます。</a:t>
            </a:r>
            <a:endParaRPr kumimoji="1" lang="en-US" altLang="ja-JP" sz="1600" dirty="0"/>
          </a:p>
        </p:txBody>
      </p:sp>
      <p:pic>
        <p:nvPicPr>
          <p:cNvPr id="25" name="図 24">
            <a:extLst>
              <a:ext uri="{FF2B5EF4-FFF2-40B4-BE49-F238E27FC236}">
                <a16:creationId xmlns:a16="http://schemas.microsoft.com/office/drawing/2014/main" id="{CBECA5B6-428D-41C8-BA51-35C44A91F2E5}"/>
              </a:ext>
            </a:extLst>
          </p:cNvPr>
          <p:cNvPicPr>
            <a:picLocks noChangeAspect="1"/>
          </p:cNvPicPr>
          <p:nvPr/>
        </p:nvPicPr>
        <p:blipFill rotWithShape="1">
          <a:blip r:embed="rId6">
            <a:extLst>
              <a:ext uri="{28A0092B-C50C-407E-A947-70E740481C1C}">
                <a14:useLocalDpi xmlns:a14="http://schemas.microsoft.com/office/drawing/2010/main" val="0"/>
              </a:ext>
            </a:extLst>
          </a:blip>
          <a:srcRect l="32950" t="4700" r="2023" b="17087"/>
          <a:stretch/>
        </p:blipFill>
        <p:spPr>
          <a:xfrm>
            <a:off x="155210" y="7394390"/>
            <a:ext cx="2646397" cy="1787985"/>
          </a:xfrm>
          <a:prstGeom prst="rect">
            <a:avLst/>
          </a:prstGeom>
          <a:ln>
            <a:noFill/>
          </a:ln>
          <a:effectLst>
            <a:softEdge rad="38100"/>
          </a:effectLst>
        </p:spPr>
      </p:pic>
      <p:sp>
        <p:nvSpPr>
          <p:cNvPr id="17" name="正方形/長方形 16">
            <a:extLst>
              <a:ext uri="{FF2B5EF4-FFF2-40B4-BE49-F238E27FC236}">
                <a16:creationId xmlns:a16="http://schemas.microsoft.com/office/drawing/2014/main" id="{DAD72E6A-D25E-4C19-A4E7-0A6EB0F19AF0}"/>
              </a:ext>
            </a:extLst>
          </p:cNvPr>
          <p:cNvSpPr/>
          <p:nvPr/>
        </p:nvSpPr>
        <p:spPr>
          <a:xfrm>
            <a:off x="5060680" y="596298"/>
            <a:ext cx="1809845" cy="45927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1665433-C6DC-455A-B5BB-4E22C548852A}"/>
              </a:ext>
            </a:extLst>
          </p:cNvPr>
          <p:cNvSpPr/>
          <p:nvPr/>
        </p:nvSpPr>
        <p:spPr>
          <a:xfrm>
            <a:off x="5050825" y="788562"/>
            <a:ext cx="1538883" cy="4350316"/>
          </a:xfrm>
          <a:prstGeom prst="rect">
            <a:avLst/>
          </a:prstGeom>
        </p:spPr>
        <p:txBody>
          <a:bodyPr vert="eaVert" wrap="square">
            <a:spAutoFit/>
          </a:bodyPr>
          <a:lstStyle/>
          <a:p>
            <a:r>
              <a:rPr kumimoji="1" lang="ja-JP" altLang="en-US" sz="8800" b="1" dirty="0">
                <a:ln w="50800">
                  <a:solidFill>
                    <a:schemeClr val="bg1"/>
                  </a:solidFill>
                  <a:prstDash val="solid"/>
                </a:ln>
                <a:solidFill>
                  <a:srgbClr val="0070C0"/>
                </a:solidFill>
                <a:effectLst>
                  <a:glow rad="76200">
                    <a:srgbClr val="C00000"/>
                  </a:glow>
                </a:effectLst>
                <a:latin typeface="HGPｺﾞｼｯｸE" panose="020B0900000000000000" pitchFamily="50" charset="-128"/>
                <a:ea typeface="HGPｺﾞｼｯｸE" panose="020B0900000000000000" pitchFamily="50" charset="-128"/>
              </a:rPr>
              <a:t>真っ最中</a:t>
            </a:r>
            <a:endParaRPr lang="ja-JP" altLang="en-US" sz="8800" b="1" dirty="0">
              <a:ln w="50800">
                <a:solidFill>
                  <a:schemeClr val="bg1"/>
                </a:solidFill>
              </a:ln>
              <a:solidFill>
                <a:srgbClr val="0070C0"/>
              </a:solidFill>
              <a:effectLst>
                <a:glow rad="76200">
                  <a:srgbClr val="C00000"/>
                </a:glow>
              </a:effectLst>
              <a:latin typeface="HGPｺﾞｼｯｸE" panose="020B0900000000000000" pitchFamily="50" charset="-128"/>
              <a:ea typeface="HGPｺﾞｼｯｸE" panose="020B0900000000000000" pitchFamily="50" charset="-128"/>
            </a:endParaRPr>
          </a:p>
        </p:txBody>
      </p:sp>
      <p:sp>
        <p:nvSpPr>
          <p:cNvPr id="26" name="正方形/長方形 25">
            <a:extLst>
              <a:ext uri="{FF2B5EF4-FFF2-40B4-BE49-F238E27FC236}">
                <a16:creationId xmlns:a16="http://schemas.microsoft.com/office/drawing/2014/main" id="{6374E1B3-8F5A-453E-A66F-42A12AFD1D6A}"/>
              </a:ext>
            </a:extLst>
          </p:cNvPr>
          <p:cNvSpPr/>
          <p:nvPr/>
        </p:nvSpPr>
        <p:spPr>
          <a:xfrm>
            <a:off x="5991642" y="593929"/>
            <a:ext cx="861774" cy="2623016"/>
          </a:xfrm>
          <a:prstGeom prst="rect">
            <a:avLst/>
          </a:prstGeom>
        </p:spPr>
        <p:txBody>
          <a:bodyPr vert="eaVert" wrap="square">
            <a:spAutoFit/>
          </a:bodyPr>
          <a:lstStyle/>
          <a:p>
            <a:r>
              <a:rPr kumimoji="1" lang="ja-JP" altLang="en-US" sz="4400" b="1" dirty="0">
                <a:ln w="31750">
                  <a:solidFill>
                    <a:srgbClr val="FF0000"/>
                  </a:solidFill>
                  <a:prstDash val="solid"/>
                </a:ln>
                <a:solidFill>
                  <a:srgbClr val="FFFF00"/>
                </a:solidFill>
                <a:effectLst>
                  <a:glow rad="25400">
                    <a:schemeClr val="bg1"/>
                  </a:glow>
                </a:effectLst>
                <a:latin typeface="HGPｺﾞｼｯｸE" panose="020B0900000000000000" pitchFamily="50" charset="-128"/>
                <a:ea typeface="HGPｺﾞｼｯｸE" panose="020B0900000000000000" pitchFamily="50" charset="-128"/>
              </a:rPr>
              <a:t>新人研修</a:t>
            </a:r>
            <a:endParaRPr lang="ja-JP" altLang="en-US" sz="4400" b="1" dirty="0">
              <a:ln w="31750">
                <a:solidFill>
                  <a:srgbClr val="FF0000"/>
                </a:solidFill>
              </a:ln>
              <a:solidFill>
                <a:srgbClr val="FFFF00"/>
              </a:solidFill>
              <a:effectLst>
                <a:glow rad="25400">
                  <a:schemeClr val="bg1"/>
                </a:glow>
              </a:effectLst>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91853A0B-6DD6-4276-9791-6309E67389F8}"/>
              </a:ext>
            </a:extLst>
          </p:cNvPr>
          <p:cNvSpPr txBox="1"/>
          <p:nvPr/>
        </p:nvSpPr>
        <p:spPr>
          <a:xfrm>
            <a:off x="640080" y="-131540"/>
            <a:ext cx="5845558" cy="830997"/>
          </a:xfrm>
          <a:prstGeom prst="rect">
            <a:avLst/>
          </a:prstGeom>
          <a:noFill/>
        </p:spPr>
        <p:txBody>
          <a:bodyPr wrap="square" rtlCol="0">
            <a:spAutoFit/>
          </a:bodyPr>
          <a:lstStyle/>
          <a:p>
            <a:r>
              <a:rPr kumimoji="1" lang="en-US" altLang="ja-JP" sz="4800" spc="-100" dirty="0">
                <a:latin typeface="Cloister Black" panose="00000400000000000000" pitchFamily="2" charset="0"/>
                <a:ea typeface="HG行書体" panose="03000609000000000000" pitchFamily="65" charset="-128"/>
              </a:rPr>
              <a:t>The</a:t>
            </a:r>
            <a:r>
              <a:rPr kumimoji="1" lang="ja-JP" altLang="en-US" sz="2800" spc="-100" dirty="0">
                <a:latin typeface="Cloister Black" panose="00000400000000000000" pitchFamily="2" charset="0"/>
                <a:ea typeface="HG行書体" panose="03000609000000000000" pitchFamily="65" charset="-128"/>
              </a:rPr>
              <a:t> </a:t>
            </a:r>
            <a:r>
              <a:rPr kumimoji="1" lang="en-US" altLang="ja-JP" sz="4800" spc="-100" dirty="0">
                <a:latin typeface="Cloister Black" panose="00000400000000000000" pitchFamily="2" charset="0"/>
                <a:ea typeface="HG行書体" panose="03000609000000000000" pitchFamily="65" charset="-128"/>
              </a:rPr>
              <a:t>Matsu</a:t>
            </a:r>
            <a:r>
              <a:rPr kumimoji="1" lang="ja-JP" altLang="en-US" sz="2800" spc="-100" dirty="0">
                <a:latin typeface="Cloister Black" panose="00000400000000000000" pitchFamily="2" charset="0"/>
                <a:ea typeface="HG行書体" panose="03000609000000000000" pitchFamily="65" charset="-128"/>
              </a:rPr>
              <a:t> </a:t>
            </a:r>
            <a:r>
              <a:rPr kumimoji="1" lang="en-US" altLang="ja-JP" sz="4800" spc="-100" dirty="0">
                <a:latin typeface="Cloister Black" panose="00000400000000000000" pitchFamily="2" charset="0"/>
                <a:ea typeface="HG行書体" panose="03000609000000000000" pitchFamily="65" charset="-128"/>
              </a:rPr>
              <a:t>Den</a:t>
            </a:r>
            <a:r>
              <a:rPr kumimoji="1" lang="ja-JP" altLang="en-US" sz="2800" spc="-100" dirty="0">
                <a:latin typeface="Cloister Black" panose="00000400000000000000" pitchFamily="2" charset="0"/>
                <a:ea typeface="HG行書体" panose="03000609000000000000" pitchFamily="65" charset="-128"/>
              </a:rPr>
              <a:t> </a:t>
            </a:r>
            <a:r>
              <a:rPr kumimoji="1" lang="en-US" altLang="ja-JP" sz="4800" spc="-100" dirty="0">
                <a:latin typeface="Cloister Black" panose="00000400000000000000" pitchFamily="2" charset="0"/>
                <a:ea typeface="HG行書体" panose="03000609000000000000" pitchFamily="65" charset="-128"/>
              </a:rPr>
              <a:t>Times</a:t>
            </a:r>
            <a:endParaRPr kumimoji="1" lang="ja-JP" altLang="en-US" sz="4800" spc="-100" dirty="0">
              <a:latin typeface="Cloister Black" panose="00000400000000000000" pitchFamily="2" charset="0"/>
              <a:ea typeface="HG行書体" panose="03000609000000000000" pitchFamily="65" charset="-128"/>
            </a:endParaRPr>
          </a:p>
        </p:txBody>
      </p:sp>
      <p:sp>
        <p:nvSpPr>
          <p:cNvPr id="28" name="テキスト ボックス 27">
            <a:extLst>
              <a:ext uri="{FF2B5EF4-FFF2-40B4-BE49-F238E27FC236}">
                <a16:creationId xmlns:a16="http://schemas.microsoft.com/office/drawing/2014/main" id="{44EDF039-E887-4025-9E18-9DB22557AC2E}"/>
              </a:ext>
            </a:extLst>
          </p:cNvPr>
          <p:cNvSpPr txBox="1"/>
          <p:nvPr/>
        </p:nvSpPr>
        <p:spPr>
          <a:xfrm>
            <a:off x="-11242" y="9498553"/>
            <a:ext cx="1569768" cy="369332"/>
          </a:xfrm>
          <a:prstGeom prst="rect">
            <a:avLst/>
          </a:prstGeom>
          <a:noFill/>
        </p:spPr>
        <p:txBody>
          <a:bodyPr wrap="square" rtlCol="0">
            <a:spAutoFit/>
          </a:bodyPr>
          <a:lstStyle/>
          <a:p>
            <a:r>
              <a:rPr kumimoji="1" lang="en-US" altLang="ja-JP" dirty="0"/>
              <a:t>2019.5.20</a:t>
            </a:r>
            <a:r>
              <a:rPr kumimoji="1" lang="ja-JP" altLang="en-US" dirty="0"/>
              <a:t>号</a:t>
            </a:r>
          </a:p>
        </p:txBody>
      </p:sp>
      <p:graphicFrame>
        <p:nvGraphicFramePr>
          <p:cNvPr id="3" name="オブジェクト 2">
            <a:extLst>
              <a:ext uri="{FF2B5EF4-FFF2-40B4-BE49-F238E27FC236}">
                <a16:creationId xmlns:a16="http://schemas.microsoft.com/office/drawing/2014/main" id="{33853EA7-F8FC-46D6-A689-D4011CEBA1A6}"/>
              </a:ext>
            </a:extLst>
          </p:cNvPr>
          <p:cNvGraphicFramePr>
            <a:graphicFrameLocks noChangeAspect="1"/>
          </p:cNvGraphicFramePr>
          <p:nvPr>
            <p:extLst>
              <p:ext uri="{D42A27DB-BD31-4B8C-83A1-F6EECF244321}">
                <p14:modId xmlns:p14="http://schemas.microsoft.com/office/powerpoint/2010/main" val="339357366"/>
              </p:ext>
            </p:extLst>
          </p:nvPr>
        </p:nvGraphicFramePr>
        <p:xfrm>
          <a:off x="81818" y="1736269"/>
          <a:ext cx="1116523" cy="1566012"/>
        </p:xfrm>
        <a:graphic>
          <a:graphicData uri="http://schemas.openxmlformats.org/presentationml/2006/ole">
            <mc:AlternateContent xmlns:mc="http://schemas.openxmlformats.org/markup-compatibility/2006">
              <mc:Choice xmlns:v="urn:schemas-microsoft-com:vml" Requires="v">
                <p:oleObj spid="_x0000_s2054" r:id="rId7" imgW="3569040" imgH="5004720" progId="">
                  <p:embed/>
                </p:oleObj>
              </mc:Choice>
              <mc:Fallback>
                <p:oleObj r:id="rId7" imgW="3569040" imgH="5004720" progId="">
                  <p:embed/>
                  <p:pic>
                    <p:nvPicPr>
                      <p:cNvPr id="0" name=""/>
                      <p:cNvPicPr/>
                      <p:nvPr/>
                    </p:nvPicPr>
                    <p:blipFill>
                      <a:blip r:embed="rId8"/>
                      <a:stretch>
                        <a:fillRect/>
                      </a:stretch>
                    </p:blipFill>
                    <p:spPr>
                      <a:xfrm>
                        <a:off x="81818" y="1736269"/>
                        <a:ext cx="1116523" cy="1566012"/>
                      </a:xfrm>
                      <a:prstGeom prst="rect">
                        <a:avLst/>
                      </a:prstGeom>
                    </p:spPr>
                  </p:pic>
                </p:oleObj>
              </mc:Fallback>
            </mc:AlternateContent>
          </a:graphicData>
        </a:graphic>
      </p:graphicFrame>
    </p:spTree>
    <p:extLst>
      <p:ext uri="{BB962C8B-B14F-4D97-AF65-F5344CB8AC3E}">
        <p14:creationId xmlns:p14="http://schemas.microsoft.com/office/powerpoint/2010/main" val="1649753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6897D718-9B55-42B8-A890-4B28BD20E4FC}"/>
              </a:ext>
            </a:extLst>
          </p:cNvPr>
          <p:cNvSpPr/>
          <p:nvPr/>
        </p:nvSpPr>
        <p:spPr>
          <a:xfrm>
            <a:off x="-11242" y="9417332"/>
            <a:ext cx="6869241" cy="4929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F49E84FD-8B31-42A7-9E07-A5C3D7E82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004" y="9460453"/>
            <a:ext cx="1883664" cy="414406"/>
          </a:xfrm>
          <a:prstGeom prst="rect">
            <a:avLst/>
          </a:prstGeom>
        </p:spPr>
      </p:pic>
      <p:graphicFrame>
        <p:nvGraphicFramePr>
          <p:cNvPr id="15" name="表 14">
            <a:extLst>
              <a:ext uri="{FF2B5EF4-FFF2-40B4-BE49-F238E27FC236}">
                <a16:creationId xmlns:a16="http://schemas.microsoft.com/office/drawing/2014/main" id="{B75E79F7-7EA7-444D-B2DE-05D35A70EE0A}"/>
              </a:ext>
            </a:extLst>
          </p:cNvPr>
          <p:cNvGraphicFramePr>
            <a:graphicFrameLocks noGrp="1"/>
          </p:cNvGraphicFramePr>
          <p:nvPr>
            <p:extLst/>
          </p:nvPr>
        </p:nvGraphicFramePr>
        <p:xfrm>
          <a:off x="266021" y="826437"/>
          <a:ext cx="6322709" cy="2999648"/>
        </p:xfrm>
        <a:graphic>
          <a:graphicData uri="http://schemas.openxmlformats.org/drawingml/2006/table">
            <a:tbl>
              <a:tblPr firstRow="1" bandRow="1">
                <a:tableStyleId>{C083E6E3-FA7D-4D7B-A595-EF9225AFEA82}</a:tableStyleId>
              </a:tblPr>
              <a:tblGrid>
                <a:gridCol w="208280">
                  <a:extLst>
                    <a:ext uri="{9D8B030D-6E8A-4147-A177-3AD203B41FA5}">
                      <a16:colId xmlns:a16="http://schemas.microsoft.com/office/drawing/2014/main" val="20000"/>
                    </a:ext>
                  </a:extLst>
                </a:gridCol>
                <a:gridCol w="4383115">
                  <a:extLst>
                    <a:ext uri="{9D8B030D-6E8A-4147-A177-3AD203B41FA5}">
                      <a16:colId xmlns:a16="http://schemas.microsoft.com/office/drawing/2014/main" val="2285609080"/>
                    </a:ext>
                  </a:extLst>
                </a:gridCol>
                <a:gridCol w="1731314">
                  <a:extLst>
                    <a:ext uri="{9D8B030D-6E8A-4147-A177-3AD203B41FA5}">
                      <a16:colId xmlns:a16="http://schemas.microsoft.com/office/drawing/2014/main" val="1755767780"/>
                    </a:ext>
                  </a:extLst>
                </a:gridCol>
              </a:tblGrid>
              <a:tr h="404437">
                <a:tc gridSpan="2">
                  <a:txBody>
                    <a:bodyPr/>
                    <a:lstStyle/>
                    <a:p>
                      <a:r>
                        <a:rPr kumimoji="1" lang="ja-JP" altLang="en-US" sz="1600" dirty="0">
                          <a:solidFill>
                            <a:schemeClr val="bg1"/>
                          </a:solidFill>
                        </a:rPr>
                        <a:t>■ 新人研修タイムスケジュール</a:t>
                      </a:r>
                      <a:endParaRPr kumimoji="1" lang="ja-JP" altLang="en-US" sz="1600" dirty="0">
                        <a:solidFill>
                          <a:schemeClr val="bg1"/>
                        </a:solidFill>
                        <a:latin typeface="HGSｺﾞｼｯｸM" panose="020B0600000000000000" pitchFamily="50" charset="-128"/>
                        <a:ea typeface="HGSｺﾞｼｯｸM" panose="020B0600000000000000" pitchFamily="50" charset="-128"/>
                      </a:endParaRPr>
                    </a:p>
                  </a:txBody>
                  <a:tcPr anchor="ctr">
                    <a:solidFill>
                      <a:schemeClr val="accent1">
                        <a:lumMod val="60000"/>
                        <a:lumOff val="40000"/>
                      </a:schemeClr>
                    </a:solidFill>
                  </a:tcPr>
                </a:tc>
                <a:tc hMerge="1">
                  <a:txBody>
                    <a:bodyPr/>
                    <a:lstStyle/>
                    <a:p>
                      <a:endParaRPr kumimoji="1" lang="ja-JP" altLang="en-US" dirty="0">
                        <a:latin typeface="HGSｺﾞｼｯｸM" panose="020B0600000000000000" pitchFamily="50" charset="-128"/>
                        <a:ea typeface="HGSｺﾞｼｯｸM" panose="020B0600000000000000" pitchFamily="50" charset="-128"/>
                      </a:endParaRPr>
                    </a:p>
                  </a:txBody>
                  <a:tcPr>
                    <a:solidFill>
                      <a:srgbClr val="666699"/>
                    </a:solidFill>
                  </a:tcPr>
                </a:tc>
                <a:tc>
                  <a:txBody>
                    <a:bodyPr/>
                    <a:lstStyle/>
                    <a:p>
                      <a:endParaRPr kumimoji="1" lang="ja-JP" altLang="en-US" sz="1600" dirty="0">
                        <a:latin typeface="HGSｺﾞｼｯｸM" panose="020B0600000000000000" pitchFamily="50" charset="-128"/>
                        <a:ea typeface="HGSｺﾞｼｯｸM" panose="020B0600000000000000" pitchFamily="50" charset="-128"/>
                      </a:endParaRPr>
                    </a:p>
                  </a:txBody>
                  <a:tcPr>
                    <a:solidFill>
                      <a:schemeClr val="accent1">
                        <a:lumMod val="60000"/>
                        <a:lumOff val="40000"/>
                      </a:schemeClr>
                    </a:solidFill>
                  </a:tcPr>
                </a:tc>
                <a:extLst>
                  <a:ext uri="{0D108BD9-81ED-4DB2-BD59-A6C34878D82A}">
                    <a16:rowId xmlns:a16="http://schemas.microsoft.com/office/drawing/2014/main" val="1941062529"/>
                  </a:ext>
                </a:extLst>
              </a:tr>
              <a:tr h="354931">
                <a:tc>
                  <a:txBody>
                    <a:bodyPr/>
                    <a:lstStyle/>
                    <a:p>
                      <a:endParaRPr kumimoji="1" lang="ja-JP" altLang="en-US" dirty="0">
                        <a:latin typeface="HGSｺﾞｼｯｸM" panose="020B0600000000000000" pitchFamily="50" charset="-128"/>
                        <a:ea typeface="HGSｺﾞｼｯｸM" panose="020B0600000000000000" pitchFamily="50" charset="-128"/>
                      </a:endParaRPr>
                    </a:p>
                  </a:txBody>
                  <a:tcPr/>
                </a:tc>
                <a:tc>
                  <a:txBody>
                    <a:bodyPr/>
                    <a:lstStyle/>
                    <a:p>
                      <a:r>
                        <a:rPr kumimoji="1" lang="ja-JP" altLang="en-US" sz="1500" dirty="0"/>
                        <a:t>出社</a:t>
                      </a:r>
                      <a:endParaRPr kumimoji="1" lang="ja-JP" altLang="en-US" sz="1500" dirty="0">
                        <a:latin typeface="+mn-ea"/>
                        <a:ea typeface="+mn-ea"/>
                      </a:endParaRPr>
                    </a:p>
                  </a:txBody>
                  <a:tcPr/>
                </a:tc>
                <a:tc>
                  <a:txBody>
                    <a:bodyPr/>
                    <a:lstStyle/>
                    <a:p>
                      <a:pPr algn="r"/>
                      <a:r>
                        <a:rPr kumimoji="1" lang="en-US" altLang="ja-JP" sz="1500" dirty="0"/>
                        <a:t>08</a:t>
                      </a:r>
                      <a:r>
                        <a:rPr kumimoji="1" lang="ja-JP" altLang="en-US" sz="1500" dirty="0"/>
                        <a:t>：</a:t>
                      </a:r>
                      <a:r>
                        <a:rPr kumimoji="1" lang="en-US" altLang="ja-JP" sz="1500" dirty="0"/>
                        <a:t>30</a:t>
                      </a:r>
                      <a:endParaRPr kumimoji="1" lang="ja-JP" altLang="en-US" sz="1500" dirty="0">
                        <a:latin typeface="+mn-ea"/>
                        <a:ea typeface="+mn-ea"/>
                      </a:endParaRPr>
                    </a:p>
                  </a:txBody>
                  <a:tcPr/>
                </a:tc>
                <a:extLst>
                  <a:ext uri="{0D108BD9-81ED-4DB2-BD59-A6C34878D82A}">
                    <a16:rowId xmlns:a16="http://schemas.microsoft.com/office/drawing/2014/main" val="10002"/>
                  </a:ext>
                </a:extLst>
              </a:tr>
              <a:tr h="0">
                <a:tc>
                  <a:txBody>
                    <a:bodyPr/>
                    <a:lstStyle/>
                    <a:p>
                      <a:endParaRPr kumimoji="1" lang="ja-JP" altLang="en-US" dirty="0">
                        <a:latin typeface="HGSｺﾞｼｯｸM" panose="020B0600000000000000" pitchFamily="50" charset="-128"/>
                        <a:ea typeface="HGSｺﾞｼｯｸM" panose="020B0600000000000000" pitchFamily="50" charset="-128"/>
                      </a:endParaRPr>
                    </a:p>
                  </a:txBody>
                  <a:tcPr/>
                </a:tc>
                <a:tc>
                  <a:txBody>
                    <a:bodyPr/>
                    <a:lstStyle/>
                    <a:p>
                      <a:r>
                        <a:rPr kumimoji="1" lang="ja-JP" altLang="en-US" sz="1500" dirty="0"/>
                        <a:t>本日の研修内容説明</a:t>
                      </a:r>
                      <a:endParaRPr kumimoji="1" lang="en-US" altLang="ja-JP" sz="1500" dirty="0">
                        <a:latin typeface="+mn-ea"/>
                        <a:ea typeface="+mn-ea"/>
                      </a:endParaRPr>
                    </a:p>
                  </a:txBody>
                  <a:tcPr/>
                </a:tc>
                <a:tc>
                  <a:txBody>
                    <a:bodyPr/>
                    <a:lstStyle/>
                    <a:p>
                      <a:pPr algn="r"/>
                      <a:r>
                        <a:rPr kumimoji="1" lang="en-US" altLang="ja-JP" sz="1500" dirty="0"/>
                        <a:t>08</a:t>
                      </a:r>
                      <a:r>
                        <a:rPr kumimoji="1" lang="ja-JP" altLang="en-US" sz="1500" dirty="0"/>
                        <a:t>：</a:t>
                      </a:r>
                      <a:r>
                        <a:rPr kumimoji="1" lang="en-US" altLang="ja-JP" sz="1500" dirty="0"/>
                        <a:t>30</a:t>
                      </a:r>
                      <a:r>
                        <a:rPr kumimoji="1" lang="ja-JP" altLang="en-US" sz="1500" dirty="0"/>
                        <a:t>～</a:t>
                      </a:r>
                      <a:r>
                        <a:rPr kumimoji="1" lang="en-US" altLang="ja-JP" sz="1500" dirty="0"/>
                        <a:t>09</a:t>
                      </a:r>
                      <a:r>
                        <a:rPr kumimoji="1" lang="ja-JP" altLang="en-US" sz="1500" dirty="0"/>
                        <a:t>：</a:t>
                      </a:r>
                      <a:r>
                        <a:rPr kumimoji="1" lang="en-US" altLang="ja-JP" sz="1500" dirty="0"/>
                        <a:t>00</a:t>
                      </a:r>
                      <a:endParaRPr kumimoji="1" lang="ja-JP" altLang="en-US" sz="1500" dirty="0">
                        <a:latin typeface="+mn-ea"/>
                        <a:ea typeface="+mn-ea"/>
                      </a:endParaRPr>
                    </a:p>
                  </a:txBody>
                  <a:tcPr/>
                </a:tc>
                <a:extLst>
                  <a:ext uri="{0D108BD9-81ED-4DB2-BD59-A6C34878D82A}">
                    <a16:rowId xmlns:a16="http://schemas.microsoft.com/office/drawing/2014/main" val="2530583091"/>
                  </a:ext>
                </a:extLst>
              </a:tr>
              <a:tr h="0">
                <a:tc>
                  <a:txBody>
                    <a:bodyPr/>
                    <a:lstStyle/>
                    <a:p>
                      <a:endParaRPr kumimoji="1" lang="ja-JP" altLang="en-US" dirty="0">
                        <a:latin typeface="HGSｺﾞｼｯｸM" panose="020B0600000000000000" pitchFamily="50" charset="-128"/>
                        <a:ea typeface="HGSｺﾞｼｯｸM" panose="020B0600000000000000" pitchFamily="50" charset="-128"/>
                      </a:endParaRPr>
                    </a:p>
                  </a:txBody>
                  <a:tcPr/>
                </a:tc>
                <a:tc>
                  <a:txBody>
                    <a:bodyPr/>
                    <a:lstStyle/>
                    <a:p>
                      <a:r>
                        <a:rPr kumimoji="1" lang="ja-JP" altLang="en-US" sz="1500" dirty="0"/>
                        <a:t>基礎研修講義</a:t>
                      </a:r>
                      <a:endParaRPr kumimoji="1" lang="ja-JP" altLang="en-US" sz="1500" dirty="0">
                        <a:latin typeface="+mn-ea"/>
                        <a:ea typeface="+mn-ea"/>
                      </a:endParaRPr>
                    </a:p>
                  </a:txBody>
                  <a:tcPr/>
                </a:tc>
                <a:tc>
                  <a:txBody>
                    <a:bodyPr/>
                    <a:lstStyle/>
                    <a:p>
                      <a:pPr algn="r"/>
                      <a:r>
                        <a:rPr kumimoji="1" lang="en-US" altLang="ja-JP" sz="1500" dirty="0"/>
                        <a:t>09</a:t>
                      </a:r>
                      <a:r>
                        <a:rPr kumimoji="1" lang="ja-JP" altLang="en-US" sz="1500" dirty="0"/>
                        <a:t>：</a:t>
                      </a:r>
                      <a:r>
                        <a:rPr kumimoji="1" lang="en-US" altLang="ja-JP" sz="1500" dirty="0"/>
                        <a:t>00</a:t>
                      </a:r>
                      <a:r>
                        <a:rPr kumimoji="1" lang="ja-JP" altLang="en-US" sz="1500" dirty="0"/>
                        <a:t>～</a:t>
                      </a:r>
                      <a:r>
                        <a:rPr kumimoji="1" lang="en-US" altLang="ja-JP" sz="1500" dirty="0"/>
                        <a:t>12</a:t>
                      </a:r>
                      <a:r>
                        <a:rPr kumimoji="1" lang="ja-JP" altLang="en-US" sz="1500" dirty="0"/>
                        <a:t>：</a:t>
                      </a:r>
                      <a:r>
                        <a:rPr kumimoji="1" lang="en-US" altLang="ja-JP" sz="1500" dirty="0"/>
                        <a:t>00</a:t>
                      </a:r>
                      <a:endParaRPr kumimoji="1" lang="ja-JP" altLang="en-US" sz="1500" dirty="0">
                        <a:latin typeface="+mn-ea"/>
                        <a:ea typeface="+mn-ea"/>
                      </a:endParaRPr>
                    </a:p>
                  </a:txBody>
                  <a:tcPr/>
                </a:tc>
                <a:extLst>
                  <a:ext uri="{0D108BD9-81ED-4DB2-BD59-A6C34878D82A}">
                    <a16:rowId xmlns:a16="http://schemas.microsoft.com/office/drawing/2014/main" val="2960934776"/>
                  </a:ext>
                </a:extLst>
              </a:tr>
              <a:tr h="0">
                <a:tc>
                  <a:txBody>
                    <a:bodyPr/>
                    <a:lstStyle/>
                    <a:p>
                      <a:endParaRPr kumimoji="1" lang="ja-JP" altLang="en-US" dirty="0">
                        <a:latin typeface="HGSｺﾞｼｯｸM" panose="020B0600000000000000" pitchFamily="50" charset="-128"/>
                        <a:ea typeface="HGSｺﾞｼｯｸM" panose="020B0600000000000000" pitchFamily="50" charset="-128"/>
                      </a:endParaRPr>
                    </a:p>
                  </a:txBody>
                  <a:tcPr>
                    <a:solidFill>
                      <a:srgbClr val="CCFFFF"/>
                    </a:solidFill>
                  </a:tcPr>
                </a:tc>
                <a:tc>
                  <a:txBody>
                    <a:bodyPr/>
                    <a:lstStyle/>
                    <a:p>
                      <a:pPr algn="ctr"/>
                      <a:r>
                        <a:rPr kumimoji="1" lang="ja-JP" altLang="en-US" sz="1500" dirty="0"/>
                        <a:t>お昼休憩</a:t>
                      </a:r>
                      <a:endParaRPr kumimoji="1" lang="ja-JP" altLang="en-US" sz="1500" dirty="0">
                        <a:latin typeface="+mn-ea"/>
                        <a:ea typeface="+mn-ea"/>
                      </a:endParaRPr>
                    </a:p>
                  </a:txBody>
                  <a:tcPr>
                    <a:solidFill>
                      <a:srgbClr val="CCFFFF"/>
                    </a:solidFill>
                  </a:tcPr>
                </a:tc>
                <a:tc>
                  <a:txBody>
                    <a:bodyPr/>
                    <a:lstStyle/>
                    <a:p>
                      <a:pPr algn="r"/>
                      <a:r>
                        <a:rPr kumimoji="1" lang="en-US" altLang="ja-JP" sz="1500" dirty="0"/>
                        <a:t>12</a:t>
                      </a:r>
                      <a:r>
                        <a:rPr kumimoji="1" lang="ja-JP" altLang="en-US" sz="1500" dirty="0"/>
                        <a:t>：</a:t>
                      </a:r>
                      <a:r>
                        <a:rPr kumimoji="1" lang="en-US" altLang="ja-JP" sz="1500" dirty="0"/>
                        <a:t>00</a:t>
                      </a:r>
                      <a:r>
                        <a:rPr kumimoji="1" lang="ja-JP" altLang="en-US" sz="1500" dirty="0"/>
                        <a:t>～</a:t>
                      </a:r>
                      <a:r>
                        <a:rPr kumimoji="1" lang="en-US" altLang="ja-JP" sz="1500" dirty="0"/>
                        <a:t>13</a:t>
                      </a:r>
                      <a:r>
                        <a:rPr kumimoji="1" lang="ja-JP" altLang="en-US" sz="1500" dirty="0"/>
                        <a:t>：</a:t>
                      </a:r>
                      <a:r>
                        <a:rPr kumimoji="1" lang="en-US" altLang="ja-JP" sz="1500" dirty="0"/>
                        <a:t>00</a:t>
                      </a:r>
                      <a:endParaRPr kumimoji="1" lang="ja-JP" altLang="en-US" sz="1500" dirty="0">
                        <a:latin typeface="+mn-ea"/>
                        <a:ea typeface="+mn-ea"/>
                      </a:endParaRPr>
                    </a:p>
                  </a:txBody>
                  <a:tcPr>
                    <a:solidFill>
                      <a:srgbClr val="CCFFFF"/>
                    </a:solidFill>
                  </a:tcPr>
                </a:tc>
                <a:extLst>
                  <a:ext uri="{0D108BD9-81ED-4DB2-BD59-A6C34878D82A}">
                    <a16:rowId xmlns:a16="http://schemas.microsoft.com/office/drawing/2014/main" val="10003"/>
                  </a:ext>
                </a:extLst>
              </a:tr>
              <a:tr h="0">
                <a:tc>
                  <a:txBody>
                    <a:bodyPr/>
                    <a:lstStyle/>
                    <a:p>
                      <a:endParaRPr kumimoji="1" lang="ja-JP" altLang="en-US" dirty="0">
                        <a:latin typeface="HGSｺﾞｼｯｸM" panose="020B0600000000000000" pitchFamily="50" charset="-128"/>
                        <a:ea typeface="HGSｺﾞｼｯｸM" panose="020B0600000000000000" pitchFamily="50" charset="-128"/>
                      </a:endParaRPr>
                    </a:p>
                  </a:txBody>
                  <a:tcPr/>
                </a:tc>
                <a:tc>
                  <a:txBody>
                    <a:bodyPr/>
                    <a:lstStyle/>
                    <a:p>
                      <a:r>
                        <a:rPr kumimoji="1" lang="ja-JP" altLang="en-US" sz="1500" dirty="0"/>
                        <a:t>実践演習</a:t>
                      </a:r>
                      <a:endParaRPr kumimoji="1" lang="ja-JP" altLang="en-US" sz="1500" dirty="0">
                        <a:latin typeface="+mn-ea"/>
                        <a:ea typeface="+mn-ea"/>
                      </a:endParaRPr>
                    </a:p>
                  </a:txBody>
                  <a:tcPr/>
                </a:tc>
                <a:tc>
                  <a:txBody>
                    <a:bodyPr/>
                    <a:lstStyle/>
                    <a:p>
                      <a:pPr algn="r"/>
                      <a:r>
                        <a:rPr kumimoji="1" lang="en-US" altLang="ja-JP" sz="1500" dirty="0"/>
                        <a:t>13</a:t>
                      </a:r>
                      <a:r>
                        <a:rPr kumimoji="1" lang="ja-JP" altLang="en-US" sz="1500" dirty="0"/>
                        <a:t>：</a:t>
                      </a:r>
                      <a:r>
                        <a:rPr kumimoji="1" lang="en-US" altLang="ja-JP" sz="1500" dirty="0"/>
                        <a:t>00</a:t>
                      </a:r>
                      <a:r>
                        <a:rPr kumimoji="1" lang="ja-JP" altLang="en-US" sz="1500" dirty="0"/>
                        <a:t>～</a:t>
                      </a:r>
                      <a:r>
                        <a:rPr kumimoji="1" lang="en-US" altLang="ja-JP" sz="1500" dirty="0"/>
                        <a:t>15</a:t>
                      </a:r>
                      <a:r>
                        <a:rPr kumimoji="1" lang="ja-JP" altLang="en-US" sz="1500" dirty="0"/>
                        <a:t>：</a:t>
                      </a:r>
                      <a:r>
                        <a:rPr kumimoji="1" lang="en-US" altLang="ja-JP" sz="1500" dirty="0"/>
                        <a:t>00</a:t>
                      </a:r>
                      <a:endParaRPr kumimoji="1" lang="ja-JP" altLang="en-US" sz="1500" dirty="0">
                        <a:latin typeface="+mn-ea"/>
                        <a:ea typeface="+mn-ea"/>
                      </a:endParaRPr>
                    </a:p>
                  </a:txBody>
                  <a:tcPr/>
                </a:tc>
                <a:extLst>
                  <a:ext uri="{0D108BD9-81ED-4DB2-BD59-A6C34878D82A}">
                    <a16:rowId xmlns:a16="http://schemas.microsoft.com/office/drawing/2014/main" val="2254858632"/>
                  </a:ext>
                </a:extLst>
              </a:tr>
              <a:tr h="202843">
                <a:tc>
                  <a:txBody>
                    <a:bodyPr/>
                    <a:lstStyle/>
                    <a:p>
                      <a:endParaRPr kumimoji="1" lang="ja-JP" altLang="en-US" dirty="0">
                        <a:latin typeface="HGSｺﾞｼｯｸM" panose="020B0600000000000000" pitchFamily="50" charset="-128"/>
                        <a:ea typeface="HGSｺﾞｼｯｸM" panose="020B0600000000000000" pitchFamily="50" charset="-128"/>
                      </a:endParaRPr>
                    </a:p>
                  </a:txBody>
                  <a:tcPr/>
                </a:tc>
                <a:tc>
                  <a:txBody>
                    <a:bodyPr/>
                    <a:lstStyle/>
                    <a:p>
                      <a:r>
                        <a:rPr kumimoji="1" lang="ja-JP" altLang="en-US" sz="1500" dirty="0"/>
                        <a:t>課題作成</a:t>
                      </a:r>
                      <a:endParaRPr kumimoji="1" lang="ja-JP" altLang="en-US" sz="1500" dirty="0">
                        <a:latin typeface="+mn-ea"/>
                        <a:ea typeface="+mn-ea"/>
                      </a:endParaRPr>
                    </a:p>
                  </a:txBody>
                  <a:tcPr/>
                </a:tc>
                <a:tc>
                  <a:txBody>
                    <a:bodyPr/>
                    <a:lstStyle/>
                    <a:p>
                      <a:pPr algn="r"/>
                      <a:r>
                        <a:rPr kumimoji="1" lang="en-US" altLang="ja-JP" sz="1500" dirty="0"/>
                        <a:t>15</a:t>
                      </a:r>
                      <a:r>
                        <a:rPr kumimoji="1" lang="ja-JP" altLang="en-US" sz="1500" dirty="0"/>
                        <a:t>：</a:t>
                      </a:r>
                      <a:r>
                        <a:rPr kumimoji="1" lang="en-US" altLang="ja-JP" sz="1500" dirty="0"/>
                        <a:t>00</a:t>
                      </a:r>
                      <a:r>
                        <a:rPr kumimoji="1" lang="ja-JP" altLang="en-US" sz="1500" dirty="0"/>
                        <a:t>～</a:t>
                      </a:r>
                      <a:r>
                        <a:rPr kumimoji="1" lang="en-US" altLang="ja-JP" sz="1500" dirty="0"/>
                        <a:t>17</a:t>
                      </a:r>
                      <a:r>
                        <a:rPr kumimoji="1" lang="ja-JP" altLang="en-US" sz="1500" dirty="0"/>
                        <a:t>：</a:t>
                      </a:r>
                      <a:r>
                        <a:rPr kumimoji="1" lang="en-US" altLang="ja-JP" sz="1500" dirty="0"/>
                        <a:t>00</a:t>
                      </a:r>
                      <a:endParaRPr kumimoji="1" lang="ja-JP" altLang="en-US" sz="1500" dirty="0">
                        <a:latin typeface="+mn-ea"/>
                        <a:ea typeface="+mn-ea"/>
                      </a:endParaRPr>
                    </a:p>
                  </a:txBody>
                  <a:tcPr/>
                </a:tc>
                <a:extLst>
                  <a:ext uri="{0D108BD9-81ED-4DB2-BD59-A6C34878D82A}">
                    <a16:rowId xmlns:a16="http://schemas.microsoft.com/office/drawing/2014/main" val="10004"/>
                  </a:ext>
                </a:extLst>
              </a:tr>
              <a:tr h="237320">
                <a:tc>
                  <a:txBody>
                    <a:bodyPr/>
                    <a:lstStyle/>
                    <a:p>
                      <a:endParaRPr kumimoji="1" lang="ja-JP" altLang="en-US" dirty="0">
                        <a:latin typeface="HGSｺﾞｼｯｸM" panose="020B0600000000000000" pitchFamily="50" charset="-128"/>
                        <a:ea typeface="HGSｺﾞｼｯｸM" panose="020B0600000000000000" pitchFamily="50" charset="-128"/>
                      </a:endParaRPr>
                    </a:p>
                  </a:txBody>
                  <a:tcPr/>
                </a:tc>
                <a:tc>
                  <a:txBody>
                    <a:bodyPr/>
                    <a:lstStyle/>
                    <a:p>
                      <a:r>
                        <a:rPr kumimoji="1" lang="ja-JP" altLang="en-US" sz="1500" dirty="0"/>
                        <a:t>日報作成</a:t>
                      </a:r>
                      <a:endParaRPr kumimoji="1" lang="ja-JP" altLang="en-US" sz="1500" dirty="0">
                        <a:latin typeface="+mn-ea"/>
                        <a:ea typeface="+mn-ea"/>
                      </a:endParaRPr>
                    </a:p>
                  </a:txBody>
                  <a:tcPr/>
                </a:tc>
                <a:tc>
                  <a:txBody>
                    <a:bodyPr/>
                    <a:lstStyle/>
                    <a:p>
                      <a:pPr algn="r"/>
                      <a:r>
                        <a:rPr kumimoji="1" lang="en-US" altLang="ja-JP" sz="1500" dirty="0"/>
                        <a:t>17</a:t>
                      </a:r>
                      <a:r>
                        <a:rPr kumimoji="1" lang="ja-JP" altLang="en-US" sz="1500" dirty="0"/>
                        <a:t>：</a:t>
                      </a:r>
                      <a:r>
                        <a:rPr kumimoji="1" lang="en-US" altLang="ja-JP" sz="1500" dirty="0"/>
                        <a:t>00</a:t>
                      </a:r>
                      <a:r>
                        <a:rPr kumimoji="1" lang="ja-JP" altLang="en-US" sz="1500" dirty="0"/>
                        <a:t>～</a:t>
                      </a:r>
                      <a:r>
                        <a:rPr kumimoji="1" lang="en-US" altLang="ja-JP" sz="1500" dirty="0"/>
                        <a:t>17</a:t>
                      </a:r>
                      <a:r>
                        <a:rPr kumimoji="1" lang="ja-JP" altLang="en-US" sz="1500" dirty="0"/>
                        <a:t>：</a:t>
                      </a:r>
                      <a:r>
                        <a:rPr kumimoji="1" lang="en-US" altLang="ja-JP" sz="1500" dirty="0"/>
                        <a:t>30</a:t>
                      </a:r>
                      <a:endParaRPr kumimoji="1" lang="ja-JP" altLang="en-US" sz="1500" dirty="0">
                        <a:latin typeface="+mn-ea"/>
                        <a:ea typeface="+mn-ea"/>
                      </a:endParaRPr>
                    </a:p>
                  </a:txBody>
                  <a:tcPr/>
                </a:tc>
                <a:extLst>
                  <a:ext uri="{0D108BD9-81ED-4DB2-BD59-A6C34878D82A}">
                    <a16:rowId xmlns:a16="http://schemas.microsoft.com/office/drawing/2014/main" val="239624958"/>
                  </a:ext>
                </a:extLst>
              </a:tr>
              <a:tr h="0">
                <a:tc>
                  <a:txBody>
                    <a:bodyPr/>
                    <a:lstStyle/>
                    <a:p>
                      <a:endParaRPr kumimoji="1" lang="ja-JP" altLang="en-US" dirty="0">
                        <a:latin typeface="HGSｺﾞｼｯｸM" panose="020B0600000000000000" pitchFamily="50" charset="-128"/>
                        <a:ea typeface="HGSｺﾞｼｯｸM" panose="020B0600000000000000" pitchFamily="50" charset="-128"/>
                      </a:endParaRPr>
                    </a:p>
                  </a:txBody>
                  <a:tcPr/>
                </a:tc>
                <a:tc>
                  <a:txBody>
                    <a:bodyPr/>
                    <a:lstStyle/>
                    <a:p>
                      <a:r>
                        <a:rPr kumimoji="1" lang="ja-JP" altLang="en-US" sz="1500" dirty="0"/>
                        <a:t>退社</a:t>
                      </a:r>
                      <a:endParaRPr kumimoji="1" lang="ja-JP" altLang="en-US" sz="1500" dirty="0">
                        <a:latin typeface="+mn-ea"/>
                        <a:ea typeface="+mn-ea"/>
                      </a:endParaRPr>
                    </a:p>
                  </a:txBody>
                  <a:tcPr/>
                </a:tc>
                <a:tc>
                  <a:txBody>
                    <a:bodyPr/>
                    <a:lstStyle/>
                    <a:p>
                      <a:pPr algn="r"/>
                      <a:r>
                        <a:rPr kumimoji="1" lang="en-US" altLang="ja-JP" sz="1500" dirty="0"/>
                        <a:t>17</a:t>
                      </a:r>
                      <a:r>
                        <a:rPr kumimoji="1" lang="ja-JP" altLang="en-US" sz="1500" dirty="0"/>
                        <a:t>：</a:t>
                      </a:r>
                      <a:r>
                        <a:rPr kumimoji="1" lang="en-US" altLang="ja-JP" sz="1500" dirty="0"/>
                        <a:t>30</a:t>
                      </a:r>
                      <a:endParaRPr kumimoji="1" lang="ja-JP" altLang="en-US" sz="1500" dirty="0">
                        <a:latin typeface="+mn-ea"/>
                        <a:ea typeface="+mn-ea"/>
                      </a:endParaRPr>
                    </a:p>
                  </a:txBody>
                  <a:tcPr/>
                </a:tc>
                <a:extLst>
                  <a:ext uri="{0D108BD9-81ED-4DB2-BD59-A6C34878D82A}">
                    <a16:rowId xmlns:a16="http://schemas.microsoft.com/office/drawing/2014/main" val="2075181620"/>
                  </a:ext>
                </a:extLst>
              </a:tr>
            </a:tbl>
          </a:graphicData>
        </a:graphic>
      </p:graphicFrame>
      <p:sp>
        <p:nvSpPr>
          <p:cNvPr id="20" name="テキスト ボックス 19">
            <a:extLst>
              <a:ext uri="{FF2B5EF4-FFF2-40B4-BE49-F238E27FC236}">
                <a16:creationId xmlns:a16="http://schemas.microsoft.com/office/drawing/2014/main" id="{C167DA0B-F7FB-40A7-9016-5E62AED26A36}"/>
              </a:ext>
            </a:extLst>
          </p:cNvPr>
          <p:cNvSpPr txBox="1"/>
          <p:nvPr/>
        </p:nvSpPr>
        <p:spPr>
          <a:xfrm flipH="1">
            <a:off x="300686" y="3910194"/>
            <a:ext cx="6010107" cy="2631201"/>
          </a:xfrm>
          <a:prstGeom prst="rect">
            <a:avLst/>
          </a:prstGeom>
          <a:noFill/>
        </p:spPr>
        <p:txBody>
          <a:bodyPr vert="eaVert" wrap="square" rtlCol="0">
            <a:spAutoFit/>
          </a:bodyPr>
          <a:lstStyle/>
          <a:p>
            <a:r>
              <a:rPr kumimoji="1" lang="ja-JP" altLang="en-US" sz="1600" dirty="0"/>
              <a:t>今年は大型連休で</a:t>
            </a:r>
            <a:r>
              <a:rPr kumimoji="1" lang="en-US" altLang="ja-JP" sz="1600" dirty="0"/>
              <a:t>10</a:t>
            </a:r>
            <a:r>
              <a:rPr kumimoji="1" lang="ja-JP" altLang="en-US" sz="1600" dirty="0"/>
              <a:t>日間の空きがあり、連休前に学んだことを忘れてしまい、悪戦苦闘している一面も見られました。しかし、分からなくなったらすぐ隣の席に座っているチュータに質問しており、ずいぶんと職場に馴染んできている様子でひと安心。</a:t>
            </a:r>
            <a:endParaRPr kumimoji="1" lang="en-US" altLang="ja-JP" sz="1600" dirty="0"/>
          </a:p>
          <a:p>
            <a:pPr>
              <a:spcBef>
                <a:spcPts val="600"/>
              </a:spcBef>
            </a:pPr>
            <a:r>
              <a:rPr kumimoji="1" lang="ja-JP" altLang="en-US" sz="1600" dirty="0"/>
              <a:t>現在は</a:t>
            </a:r>
            <a:r>
              <a:rPr kumimoji="1" lang="en-US" altLang="ja-JP" sz="1600" dirty="0"/>
              <a:t>5</a:t>
            </a:r>
            <a:r>
              <a:rPr kumimoji="1" lang="ja-JP" altLang="en-US" sz="1600" dirty="0"/>
              <a:t>月</a:t>
            </a:r>
            <a:r>
              <a:rPr kumimoji="1" lang="en-US" altLang="ja-JP" sz="1600" dirty="0"/>
              <a:t>22</a:t>
            </a:r>
            <a:r>
              <a:rPr kumimoji="1" lang="ja-JP" altLang="en-US" sz="1600" dirty="0"/>
              <a:t>日期限の課題（掲示板アプリ作成）の完成に向け、一生懸命自分の作品を作り上げています。それぞれどんな個性が表れるのか、作品レビューの日が待ち遠しいです。　</a:t>
            </a:r>
            <a:endParaRPr kumimoji="1" lang="en-US" altLang="ja-JP" sz="1600" dirty="0"/>
          </a:p>
          <a:p>
            <a:pPr>
              <a:spcBef>
                <a:spcPts val="600"/>
              </a:spcBef>
            </a:pPr>
            <a:r>
              <a:rPr kumimoji="1" lang="ja-JP" altLang="en-US" sz="1600" dirty="0"/>
              <a:t>内定者のみなさんも入社後は、同様の研修を経て、プロへの第一歩を踏み出すことになります。</a:t>
            </a:r>
            <a:br>
              <a:rPr kumimoji="1" lang="en-US" altLang="ja-JP" sz="1600" dirty="0"/>
            </a:br>
            <a:r>
              <a:rPr kumimoji="1" lang="ja-JP" altLang="en-US" sz="1600" dirty="0"/>
              <a:t>ぜひ来春を楽しみにしていてください。</a:t>
            </a:r>
            <a:endParaRPr kumimoji="1" lang="en-US" altLang="ja-JP" sz="1600" dirty="0"/>
          </a:p>
        </p:txBody>
      </p:sp>
      <p:sp>
        <p:nvSpPr>
          <p:cNvPr id="23" name="テキスト ボックス 22">
            <a:extLst>
              <a:ext uri="{FF2B5EF4-FFF2-40B4-BE49-F238E27FC236}">
                <a16:creationId xmlns:a16="http://schemas.microsoft.com/office/drawing/2014/main" id="{A32C564C-2BB5-465C-9F98-FFD464AC87E3}"/>
              </a:ext>
            </a:extLst>
          </p:cNvPr>
          <p:cNvSpPr txBox="1"/>
          <p:nvPr/>
        </p:nvSpPr>
        <p:spPr>
          <a:xfrm>
            <a:off x="6204960" y="3925665"/>
            <a:ext cx="461665" cy="1770839"/>
          </a:xfrm>
          <a:prstGeom prst="rect">
            <a:avLst/>
          </a:prstGeom>
          <a:noFill/>
        </p:spPr>
        <p:txBody>
          <a:bodyPr vert="eaVert" wrap="square" rtlCol="0">
            <a:spAutoFit/>
          </a:bodyPr>
          <a:lstStyle/>
          <a:p>
            <a:r>
              <a:rPr kumimoji="1" lang="ja-JP" altLang="en-US" b="1" dirty="0">
                <a:solidFill>
                  <a:schemeClr val="tx1">
                    <a:lumMod val="75000"/>
                    <a:lumOff val="25000"/>
                  </a:schemeClr>
                </a:solidFill>
              </a:rPr>
              <a:t>編集後記</a:t>
            </a:r>
            <a:endParaRPr kumimoji="1" lang="en-US" altLang="ja-JP" b="1" dirty="0">
              <a:solidFill>
                <a:schemeClr val="tx1">
                  <a:lumMod val="75000"/>
                  <a:lumOff val="25000"/>
                </a:schemeClr>
              </a:solidFill>
            </a:endParaRPr>
          </a:p>
        </p:txBody>
      </p:sp>
      <p:sp>
        <p:nvSpPr>
          <p:cNvPr id="4" name="四角形: 角を丸くする 3">
            <a:extLst>
              <a:ext uri="{FF2B5EF4-FFF2-40B4-BE49-F238E27FC236}">
                <a16:creationId xmlns:a16="http://schemas.microsoft.com/office/drawing/2014/main" id="{AE4EC270-D646-496B-AC46-1BEFE90F6A73}"/>
              </a:ext>
            </a:extLst>
          </p:cNvPr>
          <p:cNvSpPr/>
          <p:nvPr/>
        </p:nvSpPr>
        <p:spPr>
          <a:xfrm>
            <a:off x="1139868" y="6579495"/>
            <a:ext cx="5487607" cy="2759187"/>
          </a:xfrm>
          <a:prstGeom prst="roundRect">
            <a:avLst>
              <a:gd name="adj" fmla="val 1358"/>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chemeClr val="accent5"/>
                </a:solidFill>
              </a:ln>
            </a:endParaRPr>
          </a:p>
        </p:txBody>
      </p:sp>
      <p:sp>
        <p:nvSpPr>
          <p:cNvPr id="6" name="正方形/長方形 5">
            <a:extLst>
              <a:ext uri="{FF2B5EF4-FFF2-40B4-BE49-F238E27FC236}">
                <a16:creationId xmlns:a16="http://schemas.microsoft.com/office/drawing/2014/main" id="{CBC2C3CD-E740-4DCF-BC65-D578A2F984BC}"/>
              </a:ext>
            </a:extLst>
          </p:cNvPr>
          <p:cNvSpPr/>
          <p:nvPr/>
        </p:nvSpPr>
        <p:spPr>
          <a:xfrm>
            <a:off x="5892802" y="6674059"/>
            <a:ext cx="649261" cy="25525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b="1" dirty="0">
                <a:solidFill>
                  <a:schemeClr val="tx1"/>
                </a:solidFill>
              </a:rPr>
              <a:t>社内ゲーム大会が</a:t>
            </a:r>
            <a:endParaRPr kumimoji="1" lang="en-US" altLang="ja-JP" b="1" dirty="0">
              <a:solidFill>
                <a:schemeClr val="tx1"/>
              </a:solidFill>
            </a:endParaRPr>
          </a:p>
          <a:p>
            <a:r>
              <a:rPr kumimoji="1" lang="ja-JP" altLang="en-US" b="1" dirty="0">
                <a:solidFill>
                  <a:schemeClr val="tx1"/>
                </a:solidFill>
              </a:rPr>
              <a:t>　　　開催されました</a:t>
            </a:r>
          </a:p>
        </p:txBody>
      </p:sp>
      <p:sp>
        <p:nvSpPr>
          <p:cNvPr id="27" name="テキスト ボックス 26">
            <a:extLst>
              <a:ext uri="{FF2B5EF4-FFF2-40B4-BE49-F238E27FC236}">
                <a16:creationId xmlns:a16="http://schemas.microsoft.com/office/drawing/2014/main" id="{5269350A-69B1-4E3A-BC51-D9FCE20341A7}"/>
              </a:ext>
            </a:extLst>
          </p:cNvPr>
          <p:cNvSpPr txBox="1"/>
          <p:nvPr/>
        </p:nvSpPr>
        <p:spPr>
          <a:xfrm flipH="1">
            <a:off x="3281691" y="6686506"/>
            <a:ext cx="2651110" cy="2615287"/>
          </a:xfrm>
          <a:prstGeom prst="rect">
            <a:avLst/>
          </a:prstGeom>
          <a:noFill/>
        </p:spPr>
        <p:txBody>
          <a:bodyPr vert="eaVert" wrap="square" rtlCol="0">
            <a:spAutoFit/>
          </a:bodyPr>
          <a:lstStyle/>
          <a:p>
            <a:r>
              <a:rPr kumimoji="1" lang="ja-JP" altLang="en-US" sz="1600" dirty="0"/>
              <a:t>　</a:t>
            </a:r>
            <a:r>
              <a:rPr kumimoji="1" lang="en-US" altLang="ja-JP" sz="1600" dirty="0"/>
              <a:t>5</a:t>
            </a:r>
            <a:r>
              <a:rPr kumimoji="1" lang="ja-JP" altLang="en-US" sz="1600" dirty="0"/>
              <a:t>月</a:t>
            </a:r>
            <a:r>
              <a:rPr kumimoji="1" lang="en-US" altLang="ja-JP" sz="1600" dirty="0"/>
              <a:t>17</a:t>
            </a:r>
            <a:r>
              <a:rPr kumimoji="1" lang="ja-JP" altLang="en-US" sz="1600" dirty="0"/>
              <a:t>日（金）定時後、</a:t>
            </a:r>
            <a:endParaRPr kumimoji="1" lang="en-US" altLang="ja-JP" sz="1600" dirty="0"/>
          </a:p>
          <a:p>
            <a:r>
              <a:rPr kumimoji="1" lang="ja-JP" altLang="en-US" sz="1600" dirty="0"/>
              <a:t>社内ゲーム大会が開催されました。今回の種目は「マリオカート８デラックス」。新人さん含めたくさんの参加者が集まりました。</a:t>
            </a:r>
            <a:endParaRPr kumimoji="1" lang="en-US" altLang="ja-JP" sz="1600" dirty="0"/>
          </a:p>
          <a:p>
            <a:r>
              <a:rPr kumimoji="1" lang="ja-JP" altLang="en-US" sz="1600" dirty="0"/>
              <a:t>強者揃いで白熱した戦いが繰り広げられ予想以上の大盛り上がり！さらに優勝者には豪華賞品が授与されま</a:t>
            </a:r>
            <a:endParaRPr kumimoji="1" lang="en-US" altLang="ja-JP" sz="1600" dirty="0"/>
          </a:p>
        </p:txBody>
      </p:sp>
      <p:sp>
        <p:nvSpPr>
          <p:cNvPr id="16" name="正方形/長方形 15">
            <a:extLst>
              <a:ext uri="{FF2B5EF4-FFF2-40B4-BE49-F238E27FC236}">
                <a16:creationId xmlns:a16="http://schemas.microsoft.com/office/drawing/2014/main" id="{845E59EE-3011-4BA6-8641-3DF2E733371D}"/>
              </a:ext>
            </a:extLst>
          </p:cNvPr>
          <p:cNvSpPr/>
          <p:nvPr/>
        </p:nvSpPr>
        <p:spPr>
          <a:xfrm>
            <a:off x="-11242" y="0"/>
            <a:ext cx="6869242" cy="6092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2F7F6A97-4F8A-4BB3-AC2A-BE2B206500BF}"/>
              </a:ext>
            </a:extLst>
          </p:cNvPr>
          <p:cNvSpPr txBox="1"/>
          <p:nvPr/>
        </p:nvSpPr>
        <p:spPr>
          <a:xfrm>
            <a:off x="-11242" y="9498553"/>
            <a:ext cx="1569768" cy="369332"/>
          </a:xfrm>
          <a:prstGeom prst="rect">
            <a:avLst/>
          </a:prstGeom>
          <a:noFill/>
        </p:spPr>
        <p:txBody>
          <a:bodyPr wrap="square" rtlCol="0">
            <a:spAutoFit/>
          </a:bodyPr>
          <a:lstStyle/>
          <a:p>
            <a:r>
              <a:rPr kumimoji="1" lang="en-US" altLang="ja-JP" dirty="0"/>
              <a:t>2019.5.20</a:t>
            </a:r>
            <a:r>
              <a:rPr kumimoji="1" lang="ja-JP" altLang="en-US" dirty="0"/>
              <a:t>号</a:t>
            </a:r>
          </a:p>
        </p:txBody>
      </p:sp>
      <p:pic>
        <p:nvPicPr>
          <p:cNvPr id="3" name="図 2">
            <a:extLst>
              <a:ext uri="{FF2B5EF4-FFF2-40B4-BE49-F238E27FC236}">
                <a16:creationId xmlns:a16="http://schemas.microsoft.com/office/drawing/2014/main" id="{3843CAC2-69CB-4A93-85F7-FA92FAF24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629" y="6654930"/>
            <a:ext cx="2174947" cy="1650165"/>
          </a:xfrm>
          <a:prstGeom prst="rect">
            <a:avLst/>
          </a:prstGeom>
          <a:ln>
            <a:noFill/>
          </a:ln>
          <a:effectLst>
            <a:softEdge rad="38100"/>
          </a:effectLst>
        </p:spPr>
      </p:pic>
      <p:sp>
        <p:nvSpPr>
          <p:cNvPr id="5" name="吹き出し: 円形 4">
            <a:extLst>
              <a:ext uri="{FF2B5EF4-FFF2-40B4-BE49-F238E27FC236}">
                <a16:creationId xmlns:a16="http://schemas.microsoft.com/office/drawing/2014/main" id="{FEF6D381-AEF5-431E-A578-42535607CFFA}"/>
              </a:ext>
            </a:extLst>
          </p:cNvPr>
          <p:cNvSpPr/>
          <p:nvPr/>
        </p:nvSpPr>
        <p:spPr>
          <a:xfrm>
            <a:off x="100189" y="7147068"/>
            <a:ext cx="1428357" cy="1208976"/>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Group 4">
            <a:extLst>
              <a:ext uri="{FF2B5EF4-FFF2-40B4-BE49-F238E27FC236}">
                <a16:creationId xmlns:a16="http://schemas.microsoft.com/office/drawing/2014/main" id="{AA76E88F-9439-4594-A010-541350829631}"/>
              </a:ext>
            </a:extLst>
          </p:cNvPr>
          <p:cNvGrpSpPr>
            <a:grpSpLocks noChangeAspect="1"/>
          </p:cNvGrpSpPr>
          <p:nvPr/>
        </p:nvGrpSpPr>
        <p:grpSpPr bwMode="auto">
          <a:xfrm>
            <a:off x="94326" y="8506233"/>
            <a:ext cx="727809" cy="1008627"/>
            <a:chOff x="98" y="3632"/>
            <a:chExt cx="565" cy="783"/>
          </a:xfrm>
        </p:grpSpPr>
        <p:sp>
          <p:nvSpPr>
            <p:cNvPr id="12" name="AutoShape 3">
              <a:extLst>
                <a:ext uri="{FF2B5EF4-FFF2-40B4-BE49-F238E27FC236}">
                  <a16:creationId xmlns:a16="http://schemas.microsoft.com/office/drawing/2014/main" id="{ACF83DF7-6EA2-4C4E-AA72-013AC479FF11}"/>
                </a:ext>
              </a:extLst>
            </p:cNvPr>
            <p:cNvSpPr>
              <a:spLocks noChangeAspect="1" noChangeArrowheads="1" noTextEdit="1"/>
            </p:cNvSpPr>
            <p:nvPr/>
          </p:nvSpPr>
          <p:spPr bwMode="auto">
            <a:xfrm>
              <a:off x="98" y="3632"/>
              <a:ext cx="565"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2053" name="Picture 5">
              <a:extLst>
                <a:ext uri="{FF2B5EF4-FFF2-40B4-BE49-F238E27FC236}">
                  <a16:creationId xmlns:a16="http://schemas.microsoft.com/office/drawing/2014/main" id="{5F756956-8E67-4E5C-8847-D3A4A7A46F4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 y="3632"/>
              <a:ext cx="566"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テキスト ボックス 12">
            <a:extLst>
              <a:ext uri="{FF2B5EF4-FFF2-40B4-BE49-F238E27FC236}">
                <a16:creationId xmlns:a16="http://schemas.microsoft.com/office/drawing/2014/main" id="{6DAF8C93-152E-4718-B3CE-630BB836897E}"/>
              </a:ext>
            </a:extLst>
          </p:cNvPr>
          <p:cNvSpPr txBox="1"/>
          <p:nvPr/>
        </p:nvSpPr>
        <p:spPr>
          <a:xfrm>
            <a:off x="178093" y="7268879"/>
            <a:ext cx="1415772" cy="907941"/>
          </a:xfrm>
          <a:prstGeom prst="rect">
            <a:avLst/>
          </a:prstGeom>
          <a:noFill/>
        </p:spPr>
        <p:txBody>
          <a:bodyPr wrap="none" rtlCol="0">
            <a:spAutoFit/>
          </a:bodyPr>
          <a:lstStyle/>
          <a:p>
            <a:r>
              <a:rPr kumimoji="1" lang="ja-JP" altLang="en-US" sz="1600" dirty="0"/>
              <a:t> ６月上旬</a:t>
            </a:r>
            <a:endParaRPr kumimoji="1" lang="en-US" altLang="ja-JP" sz="1600" dirty="0"/>
          </a:p>
          <a:p>
            <a:pPr>
              <a:spcBef>
                <a:spcPts val="600"/>
              </a:spcBef>
            </a:pPr>
            <a:r>
              <a:rPr kumimoji="1" lang="ja-JP" altLang="en-US" sz="1600" dirty="0"/>
              <a:t>懇親会を</a:t>
            </a:r>
            <a:endParaRPr kumimoji="1" lang="en-US" altLang="ja-JP" sz="1600" dirty="0"/>
          </a:p>
          <a:p>
            <a:r>
              <a:rPr kumimoji="1" lang="ja-JP" altLang="en-US" sz="1600" dirty="0"/>
              <a:t>計画中で</a:t>
            </a:r>
            <a:r>
              <a:rPr kumimoji="1" lang="ja-JP" altLang="en-US" sz="1200" dirty="0"/>
              <a:t>ぇ</a:t>
            </a:r>
            <a:r>
              <a:rPr kumimoji="1" lang="ja-JP" altLang="en-US" sz="1600" dirty="0"/>
              <a:t>す</a:t>
            </a:r>
          </a:p>
        </p:txBody>
      </p:sp>
      <p:sp>
        <p:nvSpPr>
          <p:cNvPr id="22" name="テキスト ボックス 21">
            <a:extLst>
              <a:ext uri="{FF2B5EF4-FFF2-40B4-BE49-F238E27FC236}">
                <a16:creationId xmlns:a16="http://schemas.microsoft.com/office/drawing/2014/main" id="{3BF72C41-3D80-42C1-8C5B-4AD4C38153A7}"/>
              </a:ext>
            </a:extLst>
          </p:cNvPr>
          <p:cNvSpPr txBox="1"/>
          <p:nvPr/>
        </p:nvSpPr>
        <p:spPr>
          <a:xfrm flipH="1">
            <a:off x="1270431" y="8305095"/>
            <a:ext cx="2231380" cy="1046034"/>
          </a:xfrm>
          <a:prstGeom prst="rect">
            <a:avLst/>
          </a:prstGeom>
          <a:noFill/>
        </p:spPr>
        <p:txBody>
          <a:bodyPr vert="eaVert" wrap="square" rtlCol="0">
            <a:spAutoFit/>
          </a:bodyPr>
          <a:lstStyle/>
          <a:p>
            <a:r>
              <a:rPr kumimoji="1" lang="ja-JP" altLang="en-US" sz="1600" dirty="0"/>
              <a:t>した。</a:t>
            </a:r>
            <a:endParaRPr kumimoji="1" lang="en-US" altLang="ja-JP" sz="1600" dirty="0"/>
          </a:p>
          <a:p>
            <a:pPr>
              <a:spcBef>
                <a:spcPts val="600"/>
              </a:spcBef>
            </a:pPr>
            <a:r>
              <a:rPr kumimoji="1" lang="ja-JP" altLang="en-US" sz="1600" dirty="0"/>
              <a:t>次回は別のジャンルでの開催を企画中！</a:t>
            </a:r>
            <a:br>
              <a:rPr kumimoji="1" lang="en-US" altLang="ja-JP" sz="1600" dirty="0"/>
            </a:br>
            <a:r>
              <a:rPr kumimoji="1" lang="ja-JP" altLang="en-US" sz="1600" dirty="0"/>
              <a:t>ご期待ください。</a:t>
            </a:r>
            <a:endParaRPr kumimoji="1" lang="en-US" altLang="ja-JP" sz="1600" dirty="0"/>
          </a:p>
        </p:txBody>
      </p:sp>
      <p:sp>
        <p:nvSpPr>
          <p:cNvPr id="25" name="テキスト ボックス 24">
            <a:extLst>
              <a:ext uri="{FF2B5EF4-FFF2-40B4-BE49-F238E27FC236}">
                <a16:creationId xmlns:a16="http://schemas.microsoft.com/office/drawing/2014/main" id="{0001C6D8-F230-488F-BE58-F9538DE2A0FF}"/>
              </a:ext>
            </a:extLst>
          </p:cNvPr>
          <p:cNvSpPr txBox="1"/>
          <p:nvPr/>
        </p:nvSpPr>
        <p:spPr>
          <a:xfrm>
            <a:off x="640080" y="-131540"/>
            <a:ext cx="5845558" cy="830997"/>
          </a:xfrm>
          <a:prstGeom prst="rect">
            <a:avLst/>
          </a:prstGeom>
          <a:noFill/>
        </p:spPr>
        <p:txBody>
          <a:bodyPr wrap="square" rtlCol="0">
            <a:spAutoFit/>
          </a:bodyPr>
          <a:lstStyle/>
          <a:p>
            <a:r>
              <a:rPr kumimoji="1" lang="en-US" altLang="ja-JP" sz="4800" spc="-100" dirty="0">
                <a:latin typeface="Cloister Black" panose="00000400000000000000" pitchFamily="2" charset="0"/>
                <a:ea typeface="HG行書体" panose="03000609000000000000" pitchFamily="65" charset="-128"/>
              </a:rPr>
              <a:t>The</a:t>
            </a:r>
            <a:r>
              <a:rPr kumimoji="1" lang="ja-JP" altLang="en-US" sz="2800" spc="-100" dirty="0">
                <a:latin typeface="Cloister Black" panose="00000400000000000000" pitchFamily="2" charset="0"/>
                <a:ea typeface="HG行書体" panose="03000609000000000000" pitchFamily="65" charset="-128"/>
              </a:rPr>
              <a:t> </a:t>
            </a:r>
            <a:r>
              <a:rPr kumimoji="1" lang="en-US" altLang="ja-JP" sz="4800" spc="-100" dirty="0">
                <a:latin typeface="Cloister Black" panose="00000400000000000000" pitchFamily="2" charset="0"/>
                <a:ea typeface="HG行書体" panose="03000609000000000000" pitchFamily="65" charset="-128"/>
              </a:rPr>
              <a:t>Matsu</a:t>
            </a:r>
            <a:r>
              <a:rPr kumimoji="1" lang="ja-JP" altLang="en-US" sz="2800" spc="-100" dirty="0">
                <a:latin typeface="Cloister Black" panose="00000400000000000000" pitchFamily="2" charset="0"/>
                <a:ea typeface="HG行書体" panose="03000609000000000000" pitchFamily="65" charset="-128"/>
              </a:rPr>
              <a:t> </a:t>
            </a:r>
            <a:r>
              <a:rPr kumimoji="1" lang="en-US" altLang="ja-JP" sz="4800" spc="-100" dirty="0">
                <a:latin typeface="Cloister Black" panose="00000400000000000000" pitchFamily="2" charset="0"/>
                <a:ea typeface="HG行書体" panose="03000609000000000000" pitchFamily="65" charset="-128"/>
              </a:rPr>
              <a:t>Den</a:t>
            </a:r>
            <a:r>
              <a:rPr kumimoji="1" lang="ja-JP" altLang="en-US" sz="2800" spc="-100" dirty="0">
                <a:latin typeface="Cloister Black" panose="00000400000000000000" pitchFamily="2" charset="0"/>
                <a:ea typeface="HG行書体" panose="03000609000000000000" pitchFamily="65" charset="-128"/>
              </a:rPr>
              <a:t> </a:t>
            </a:r>
            <a:r>
              <a:rPr kumimoji="1" lang="en-US" altLang="ja-JP" sz="4800" spc="-100" dirty="0">
                <a:latin typeface="Cloister Black" panose="00000400000000000000" pitchFamily="2" charset="0"/>
                <a:ea typeface="HG行書体" panose="03000609000000000000" pitchFamily="65" charset="-128"/>
              </a:rPr>
              <a:t>Times</a:t>
            </a:r>
            <a:endParaRPr kumimoji="1" lang="ja-JP" altLang="en-US" sz="4800" spc="-100" dirty="0">
              <a:latin typeface="Cloister Black" panose="00000400000000000000" pitchFamily="2" charset="0"/>
              <a:ea typeface="HG行書体" panose="03000609000000000000" pitchFamily="65" charset="-128"/>
            </a:endParaRPr>
          </a:p>
        </p:txBody>
      </p:sp>
    </p:spTree>
    <p:extLst>
      <p:ext uri="{BB962C8B-B14F-4D97-AF65-F5344CB8AC3E}">
        <p14:creationId xmlns:p14="http://schemas.microsoft.com/office/powerpoint/2010/main" val="164633154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385</TotalTime>
  <Words>453</Words>
  <Application>Microsoft Office PowerPoint</Application>
  <PresentationFormat>A4 210 x 297 mm</PresentationFormat>
  <Paragraphs>48</Paragraphs>
  <Slides>2</Slides>
  <Notes>0</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0</vt:i4>
      </vt:variant>
      <vt:variant>
        <vt:lpstr>スライド タイトル</vt:lpstr>
      </vt:variant>
      <vt:variant>
        <vt:i4>2</vt:i4>
      </vt:variant>
    </vt:vector>
  </HeadingPairs>
  <TitlesOfParts>
    <vt:vector size="10" baseType="lpstr">
      <vt:lpstr>HGPｺﾞｼｯｸE</vt:lpstr>
      <vt:lpstr>HGSｺﾞｼｯｸM</vt:lpstr>
      <vt:lpstr>游ゴシック</vt:lpstr>
      <vt:lpstr>Arial</vt:lpstr>
      <vt:lpstr>Calibri</vt:lpstr>
      <vt:lpstr>Calibri Light</vt:lpstr>
      <vt:lpstr>Cloister Black</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田中　沙紀</dc:creator>
  <cp:lastModifiedBy>稲垣　健司</cp:lastModifiedBy>
  <cp:revision>36</cp:revision>
  <dcterms:created xsi:type="dcterms:W3CDTF">2019-05-16T06:16:30Z</dcterms:created>
  <dcterms:modified xsi:type="dcterms:W3CDTF">2019-05-20T01:45:58Z</dcterms:modified>
</cp:coreProperties>
</file>